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269" r:id="rId3"/>
    <p:sldId id="301" r:id="rId4"/>
    <p:sldId id="280" r:id="rId5"/>
    <p:sldId id="271" r:id="rId6"/>
    <p:sldId id="303" r:id="rId7"/>
    <p:sldId id="281" r:id="rId8"/>
    <p:sldId id="282" r:id="rId9"/>
    <p:sldId id="283" r:id="rId10"/>
    <p:sldId id="284" r:id="rId11"/>
    <p:sldId id="285" r:id="rId12"/>
    <p:sldId id="295" r:id="rId13"/>
    <p:sldId id="296" r:id="rId14"/>
    <p:sldId id="268" r:id="rId15"/>
    <p:sldId id="267" r:id="rId16"/>
    <p:sldId id="297" r:id="rId17"/>
    <p:sldId id="262" r:id="rId18"/>
    <p:sldId id="288" r:id="rId19"/>
    <p:sldId id="304" r:id="rId20"/>
    <p:sldId id="289" r:id="rId21"/>
    <p:sldId id="265" r:id="rId22"/>
    <p:sldId id="286" r:id="rId23"/>
    <p:sldId id="273" r:id="rId24"/>
    <p:sldId id="274" r:id="rId25"/>
    <p:sldId id="275" r:id="rId26"/>
    <p:sldId id="299" r:id="rId27"/>
    <p:sldId id="287" r:id="rId28"/>
    <p:sldId id="263" r:id="rId29"/>
    <p:sldId id="298" r:id="rId30"/>
    <p:sldId id="277" r:id="rId31"/>
    <p:sldId id="278" r:id="rId32"/>
    <p:sldId id="279" r:id="rId33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3333CC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CD067E-5E3E-4A07-98FC-6B5844C1ABF0}" type="datetimeFigureOut">
              <a:rPr lang="cs-CZ"/>
              <a:pPr>
                <a:defRPr/>
              </a:pPr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0D2B0A-AC22-49F1-8A41-2030DD5592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2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2AC79-937A-4EDD-AC82-BDADA431674A}" type="slidenum">
              <a:rPr lang="cs-CZ" altLang="cs-CZ" smtClean="0"/>
              <a:pPr eaLnBrk="1" hangingPunct="1"/>
              <a:t>1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31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3E16F-72C1-400D-9745-C2463310E733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1778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807856-50DD-4D93-9204-7D8887720FD4}" type="slidenum">
              <a:rPr lang="cs-CZ" altLang="cs-CZ" smtClean="0"/>
              <a:pPr eaLnBrk="1" hangingPunct="1"/>
              <a:t>3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4935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C1B05D-337F-4171-A213-A569F1DBA035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137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601EA-C2FF-434A-837B-339E85FF6EF2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946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6FC9-0718-4972-BF80-CC66C80896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34A1-58AC-4215-8A35-EB03C5FBA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25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F886-A9CD-4A05-BBDF-1ABC177356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2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822E-2DC7-463E-9E52-0C76CC7C7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0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DE58-ABDE-4908-B149-A659864DB5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0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79812-9C73-4ADC-BBEE-4E0F5594B1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27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CEA7-A6A4-41D4-B51B-819FF24839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4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D172-29FB-4AB0-8ACA-575500158D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42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2253A-4B1A-4FD3-A428-32B5D4836F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2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81BA-BED1-4FB7-AEFD-ACDDA774B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8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F301-CE3E-4AC6-A303-6E6E0DB56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96D1-9A70-4DC5-82ED-F7C838B4C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3FFE-E4CC-4A30-A609-73BCCE01F0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1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AAFEAD-80BD-4EC1-A2A5-C551217167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6870700" cy="82867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Náplň praktik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r>
              <a:rPr lang="sk-SK" sz="1200" dirty="0"/>
              <a:t>Autor: </a:t>
            </a:r>
            <a:r>
              <a:rPr lang="sk-SK" sz="1200" dirty="0" err="1"/>
              <a:t>kolektiv</a:t>
            </a:r>
            <a:r>
              <a:rPr lang="sk-SK" sz="1200" dirty="0"/>
              <a:t> </a:t>
            </a:r>
            <a:r>
              <a:rPr lang="sk-SK" sz="1200" dirty="0" err="1"/>
              <a:t>autorů</a:t>
            </a:r>
            <a:r>
              <a:rPr lang="sk-SK" sz="1200" dirty="0"/>
              <a:t> pod vedením </a:t>
            </a:r>
            <a:r>
              <a:rPr lang="cs-CZ" sz="1200" dirty="0"/>
              <a:t>prof. MUDr. Petra Zacha, CSc. z Ústavu Anatomie 3. LF UK</a:t>
            </a:r>
            <a:br>
              <a:rPr lang="cs-CZ" sz="1200" dirty="0"/>
            </a:br>
            <a:endParaRPr lang="en-US" altLang="cs-CZ" sz="12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51037"/>
            <a:ext cx="87630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altLang="cs-CZ" b="1" dirty="0"/>
              <a:t>DNA izolace </a:t>
            </a:r>
            <a:r>
              <a:rPr lang="cs-CZ" altLang="cs-CZ" sz="2800" b="1" dirty="0"/>
              <a:t>(měření koncentrace)</a:t>
            </a:r>
            <a:endParaRPr lang="cs-CZ" altLang="cs-CZ" b="1" dirty="0"/>
          </a:p>
          <a:p>
            <a:pPr marL="514350" indent="-514350" eaLnBrk="1" hangingPunct="1">
              <a:buFontTx/>
              <a:buAutoNum type="arabicPeriod"/>
            </a:pPr>
            <a:r>
              <a:rPr lang="cs-CZ" altLang="cs-CZ" b="1" dirty="0"/>
              <a:t>PCR</a:t>
            </a:r>
            <a:r>
              <a:rPr lang="cs-CZ" altLang="cs-CZ" dirty="0"/>
              <a:t> – amplifikace HFE genu</a:t>
            </a:r>
          </a:p>
          <a:p>
            <a:pPr marL="514350" indent="-514350" eaLnBrk="1" hangingPunct="1">
              <a:buFontTx/>
              <a:buAutoNum type="arabicPeriod"/>
              <a:tabLst>
                <a:tab pos="4935538" algn="l"/>
              </a:tabLst>
            </a:pPr>
            <a:r>
              <a:rPr lang="cs-CZ" altLang="cs-CZ" b="1" dirty="0"/>
              <a:t>Gelová elektroforéza </a:t>
            </a:r>
            <a:r>
              <a:rPr lang="cs-CZ" altLang="cs-CZ" dirty="0"/>
              <a:t>– verifikace PCR 		produktů HFE genu</a:t>
            </a:r>
          </a:p>
          <a:p>
            <a:pPr marL="514350" indent="-514350" eaLnBrk="1" hangingPunct="1">
              <a:buFontTx/>
              <a:buAutoNum type="arabicPeriod"/>
              <a:tabLst>
                <a:tab pos="4665663" algn="l"/>
              </a:tabLst>
            </a:pPr>
            <a:r>
              <a:rPr lang="cs-CZ" altLang="cs-CZ" b="1" dirty="0"/>
              <a:t>RFLP </a:t>
            </a:r>
            <a:r>
              <a:rPr lang="cs-CZ" altLang="cs-CZ" dirty="0"/>
              <a:t>– restrikční analýza HFE genu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altLang="cs-CZ" b="1" dirty="0"/>
              <a:t>PCR</a:t>
            </a:r>
            <a:r>
              <a:rPr lang="cs-CZ" altLang="cs-CZ" dirty="0"/>
              <a:t> – amplifikace CFTR genu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altLang="cs-CZ" b="1" dirty="0"/>
              <a:t>Test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28600" y="3142129"/>
            <a:ext cx="8305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769" name="Obrázek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10287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72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Reg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 č. projektu: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CZ.02.2.69/0.0/0.0/16_015/0002362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772" name="obrázek 1" descr="by-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581025" cy="2000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11480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Toto dílo podléhá licenci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Creative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Commons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 licenci 4.0 Mezinárodní Licence</a:t>
            </a:r>
            <a:r>
              <a:rPr kumimoji="0" lang="cs-CZ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8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ea typeface="Times New Roman"/>
              </a:rPr>
              <a:t>HFE gen: </a:t>
            </a:r>
            <a:r>
              <a:rPr lang="en-US" sz="4000" b="1" cap="all" dirty="0" err="1">
                <a:ea typeface="Times New Roman"/>
              </a:rPr>
              <a:t>mutace</a:t>
            </a:r>
            <a:r>
              <a:rPr lang="en-US" sz="4000" b="1" cap="all" dirty="0">
                <a:ea typeface="Times New Roman"/>
              </a:rPr>
              <a:t> </a:t>
            </a:r>
            <a:r>
              <a:rPr lang="en-US" sz="4000" b="1" cap="all" dirty="0" err="1">
                <a:ea typeface="Times New Roman"/>
              </a:rPr>
              <a:t>C282Y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  <a:tabLst>
                <a:tab pos="810260" algn="l"/>
              </a:tabLst>
              <a:defRPr/>
            </a:pPr>
            <a:r>
              <a:rPr lang="en-US" sz="2800" dirty="0">
                <a:ea typeface="Times New Roman"/>
              </a:rPr>
              <a:t>PCR MIX</a:t>
            </a:r>
            <a:r>
              <a:rPr lang="cs-CZ" sz="2800" dirty="0">
                <a:ea typeface="Times New Roman"/>
              </a:rPr>
              <a:t> – na 1 vzorek (</a:t>
            </a:r>
            <a:r>
              <a:rPr lang="cs-CZ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žlutá zkumavka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H</a:t>
            </a:r>
            <a:r>
              <a:rPr lang="cs-CZ" sz="2800" baseline="-25000" dirty="0">
                <a:ea typeface="Times New Roman"/>
              </a:rPr>
              <a:t>2</a:t>
            </a:r>
            <a:r>
              <a:rPr lang="cs-CZ" sz="2800" dirty="0">
                <a:ea typeface="Times New Roman"/>
              </a:rPr>
              <a:t>O	15,0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pufr	  2,5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Mg</a:t>
            </a:r>
            <a:r>
              <a:rPr lang="cs-CZ" sz="2800" baseline="30000" dirty="0">
                <a:ea typeface="Times New Roman"/>
              </a:rPr>
              <a:t>2+</a:t>
            </a:r>
            <a:r>
              <a:rPr lang="cs-CZ" sz="2800" dirty="0">
                <a:ea typeface="Times New Roman"/>
              </a:rPr>
              <a:t>	  2,0 µl</a:t>
            </a:r>
            <a:r>
              <a:rPr lang="cs-CZ" sz="2800" baseline="-25000" dirty="0">
                <a:ea typeface="Times New Roman"/>
              </a:rPr>
              <a:t>	</a:t>
            </a:r>
            <a:endParaRPr lang="cs-CZ" sz="2800" dirty="0">
              <a:ea typeface="Times New Roman"/>
            </a:endParaRP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dNTP</a:t>
            </a:r>
            <a:r>
              <a:rPr lang="cs-CZ" sz="2800" dirty="0">
                <a:ea typeface="Times New Roman"/>
              </a:rPr>
              <a:t> mix	  0,5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Primer</a:t>
            </a:r>
            <a:r>
              <a:rPr lang="cs-CZ" sz="2800" dirty="0">
                <a:ea typeface="Times New Roman"/>
              </a:rPr>
              <a:t> 1	  1,5 µl (</a:t>
            </a:r>
            <a:r>
              <a:rPr 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PC1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Primer 2	  1,5 µl (</a:t>
            </a:r>
            <a:r>
              <a:rPr 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PC2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DNA	  1,8 µl  </a:t>
            </a:r>
          </a:p>
          <a:p>
            <a:pPr>
              <a:spcAft>
                <a:spcPts val="0"/>
              </a:spcAft>
              <a:buFontTx/>
              <a:buNone/>
              <a:tabLst>
                <a:tab pos="2062163" algn="l"/>
              </a:tabLst>
              <a:defRPr/>
            </a:pPr>
            <a:r>
              <a:rPr lang="cs-CZ" sz="1200" u="sng" dirty="0">
                <a:ea typeface="Times New Roman"/>
              </a:rPr>
              <a:t>                                                                                                                                                </a:t>
            </a:r>
          </a:p>
          <a:p>
            <a:pPr>
              <a:spcAft>
                <a:spcPts val="0"/>
              </a:spcAft>
              <a:tabLst>
                <a:tab pos="2062163" algn="l"/>
              </a:tabLst>
              <a:defRPr/>
            </a:pPr>
            <a:r>
              <a:rPr lang="cs-CZ" sz="2800" i="1" dirty="0" err="1">
                <a:ea typeface="Times New Roman"/>
              </a:rPr>
              <a:t>Taq</a:t>
            </a:r>
            <a:r>
              <a:rPr lang="cs-CZ" sz="2800" i="1" dirty="0">
                <a:ea typeface="Times New Roman"/>
              </a:rPr>
              <a:t> polymeráza   0,2 µl (na ledu)</a:t>
            </a:r>
          </a:p>
          <a:p>
            <a:pPr>
              <a:defRPr/>
            </a:pPr>
            <a:endParaRPr lang="cs-CZ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ea typeface="Times New Roman"/>
              </a:rPr>
              <a:t>HFE gen: </a:t>
            </a:r>
            <a:r>
              <a:rPr lang="en-US" sz="4000" b="1" cap="all" dirty="0" err="1">
                <a:ea typeface="Times New Roman"/>
              </a:rPr>
              <a:t>mutace</a:t>
            </a:r>
            <a:r>
              <a:rPr lang="en-US" sz="4000" b="1" cap="all" dirty="0">
                <a:ea typeface="Times New Roman"/>
              </a:rPr>
              <a:t> </a:t>
            </a:r>
            <a:r>
              <a:rPr lang="cs-CZ" sz="4000" b="1" cap="all" dirty="0" err="1">
                <a:ea typeface="Times New Roman"/>
              </a:rPr>
              <a:t>H63D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  <a:tabLst>
                <a:tab pos="810260" algn="l"/>
              </a:tabLst>
              <a:defRPr/>
            </a:pPr>
            <a:r>
              <a:rPr lang="en-US" sz="2800" dirty="0">
                <a:ea typeface="Times New Roman"/>
              </a:rPr>
              <a:t>PCR </a:t>
            </a:r>
            <a:r>
              <a:rPr lang="cs-CZ" sz="2800" dirty="0">
                <a:ea typeface="Times New Roman"/>
              </a:rPr>
              <a:t>M</a:t>
            </a:r>
            <a:r>
              <a:rPr lang="en-US" sz="2800" dirty="0">
                <a:ea typeface="Times New Roman"/>
              </a:rPr>
              <a:t>IX</a:t>
            </a:r>
            <a:r>
              <a:rPr lang="cs-CZ" sz="2800" dirty="0">
                <a:ea typeface="Times New Roman"/>
              </a:rPr>
              <a:t> – na 1 vzorek (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modrá zkumavka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H</a:t>
            </a:r>
            <a:r>
              <a:rPr lang="cs-CZ" sz="2800" baseline="-25000" dirty="0">
                <a:ea typeface="Times New Roman"/>
              </a:rPr>
              <a:t>2</a:t>
            </a:r>
            <a:r>
              <a:rPr lang="cs-CZ" sz="2800" dirty="0">
                <a:ea typeface="Times New Roman"/>
              </a:rPr>
              <a:t>O	14,5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pufr	  2,5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Mg</a:t>
            </a:r>
            <a:r>
              <a:rPr lang="cs-CZ" sz="2800" baseline="30000" dirty="0">
                <a:ea typeface="Times New Roman"/>
              </a:rPr>
              <a:t>2+</a:t>
            </a:r>
            <a:r>
              <a:rPr lang="cs-CZ" sz="2800" dirty="0">
                <a:ea typeface="Times New Roman"/>
              </a:rPr>
              <a:t>	  2,5 µl</a:t>
            </a:r>
            <a:r>
              <a:rPr lang="cs-CZ" sz="2800" baseline="-25000" dirty="0">
                <a:ea typeface="Times New Roman"/>
              </a:rPr>
              <a:t>	</a:t>
            </a:r>
            <a:endParaRPr lang="cs-CZ" sz="2800" dirty="0">
              <a:ea typeface="Times New Roman"/>
            </a:endParaRP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dNTP</a:t>
            </a:r>
            <a:r>
              <a:rPr lang="cs-CZ" sz="2800" dirty="0">
                <a:ea typeface="Times New Roman"/>
              </a:rPr>
              <a:t> mix	  0,5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Primer</a:t>
            </a:r>
            <a:r>
              <a:rPr lang="cs-CZ" sz="2800" dirty="0">
                <a:ea typeface="Times New Roman"/>
              </a:rPr>
              <a:t> 1	  1,5 µl (</a:t>
            </a:r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PH1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Primer 2	  1,5 µl (</a:t>
            </a:r>
            <a:r>
              <a:rPr lang="cs-CZ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PH2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DNA	  1,8 µl  </a:t>
            </a:r>
          </a:p>
          <a:p>
            <a:pPr>
              <a:spcAft>
                <a:spcPts val="0"/>
              </a:spcAft>
              <a:buFontTx/>
              <a:buNone/>
              <a:tabLst>
                <a:tab pos="2062163" algn="l"/>
              </a:tabLst>
              <a:defRPr/>
            </a:pPr>
            <a:r>
              <a:rPr lang="cs-CZ" sz="1200" u="sng" dirty="0">
                <a:ea typeface="Times New Roman"/>
              </a:rPr>
              <a:t>                                                                                                                                                </a:t>
            </a:r>
          </a:p>
          <a:p>
            <a:pPr>
              <a:spcAft>
                <a:spcPts val="0"/>
              </a:spcAft>
              <a:tabLst>
                <a:tab pos="2062163" algn="l"/>
              </a:tabLst>
              <a:defRPr/>
            </a:pPr>
            <a:r>
              <a:rPr lang="cs-CZ" sz="2800" i="1" dirty="0" err="1">
                <a:ea typeface="Times New Roman"/>
              </a:rPr>
              <a:t>Taq</a:t>
            </a:r>
            <a:r>
              <a:rPr lang="cs-CZ" sz="2800" i="1" dirty="0">
                <a:ea typeface="Times New Roman"/>
              </a:rPr>
              <a:t> polymeráza   0,2 µl (na ledu)</a:t>
            </a:r>
          </a:p>
          <a:p>
            <a:pPr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3950"/>
            <a:ext cx="8229600" cy="306705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Pokračování analýzy mutací v genu pro hemochromatózu (HFE gen)</a:t>
            </a:r>
            <a:br>
              <a:rPr lang="cs-CZ" altLang="cs-CZ" sz="4000" dirty="0">
                <a:solidFill>
                  <a:schemeClr val="tx1"/>
                </a:solidFill>
              </a:rPr>
            </a:br>
            <a:br>
              <a:rPr lang="cs-CZ" altLang="cs-CZ" sz="4000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Následná analýza PCR produktu</a:t>
            </a:r>
          </a:p>
        </p:txBody>
      </p:sp>
    </p:spTree>
    <p:extLst>
      <p:ext uri="{BB962C8B-B14F-4D97-AF65-F5344CB8AC3E}">
        <p14:creationId xmlns:p14="http://schemas.microsoft.com/office/powerpoint/2010/main" val="298585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sz="3600" b="1" dirty="0"/>
              <a:t>1) </a:t>
            </a:r>
            <a:r>
              <a:rPr lang="cs-CZ" altLang="cs-CZ" sz="3600" b="1" dirty="0"/>
              <a:t>Obecná</a:t>
            </a:r>
            <a:r>
              <a:rPr lang="en-US" altLang="cs-CZ" sz="3600" b="1" dirty="0"/>
              <a:t> PCR:</a:t>
            </a:r>
            <a:br>
              <a:rPr lang="en-US" altLang="cs-CZ" sz="3600" b="1" dirty="0"/>
            </a:br>
            <a:br>
              <a:rPr lang="en-US" altLang="cs-CZ" sz="2400" dirty="0"/>
            </a:br>
            <a:r>
              <a:rPr lang="cs-CZ" altLang="cs-CZ" sz="2400" b="1" dirty="0"/>
              <a:t>Verifikace </a:t>
            </a:r>
            <a:r>
              <a:rPr lang="en-US" altLang="cs-CZ" sz="2400" b="1" dirty="0"/>
              <a:t>PCR </a:t>
            </a:r>
            <a:r>
              <a:rPr lang="en-US" altLang="cs-CZ" sz="2400" b="1" dirty="0" err="1"/>
              <a:t>produ</a:t>
            </a:r>
            <a:r>
              <a:rPr lang="cs-CZ" altLang="cs-CZ" sz="2400" b="1" dirty="0" err="1"/>
              <a:t>ktu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>pomocí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>gelové elektroforézy</a:t>
            </a:r>
            <a:br>
              <a:rPr lang="en-US" altLang="cs-CZ" sz="2400" b="1" dirty="0"/>
            </a:br>
            <a:r>
              <a:rPr lang="en-US" altLang="cs-CZ" sz="2400" b="1" dirty="0"/>
              <a:t>(</a:t>
            </a:r>
            <a:r>
              <a:rPr lang="cs-CZ" altLang="cs-CZ" sz="2400" b="1" dirty="0"/>
              <a:t>mutace</a:t>
            </a:r>
            <a:r>
              <a:rPr lang="en-US" altLang="cs-CZ" sz="2400" b="1" dirty="0"/>
              <a:t> C282Y)</a:t>
            </a:r>
          </a:p>
        </p:txBody>
      </p:sp>
      <p:pic>
        <p:nvPicPr>
          <p:cNvPr id="13315" name="Picture 6" descr="primery C282Y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057400" y="3276600"/>
            <a:ext cx="5410200" cy="1524000"/>
          </a:xfrm>
          <a:noFill/>
        </p:spPr>
      </p:pic>
      <p:cxnSp>
        <p:nvCxnSpPr>
          <p:cNvPr id="3" name="Přímá spojnice se šipkou 2"/>
          <p:cNvCxnSpPr/>
          <p:nvPr/>
        </p:nvCxnSpPr>
        <p:spPr>
          <a:xfrm flipH="1">
            <a:off x="7342095" y="3769659"/>
            <a:ext cx="1296000" cy="0"/>
          </a:xfrm>
          <a:prstGeom prst="straightConnector1">
            <a:avLst/>
          </a:prstGeom>
          <a:ln w="57150">
            <a:solidFill>
              <a:srgbClr val="FF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570695" y="32766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390 </a:t>
            </a:r>
            <a:r>
              <a:rPr lang="en-US" sz="2400" b="1" dirty="0" err="1">
                <a:solidFill>
                  <a:srgbClr val="FF6600"/>
                </a:solidFill>
              </a:rPr>
              <a:t>bp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90600" y="3852120"/>
            <a:ext cx="12600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90600" y="3984812"/>
            <a:ext cx="126000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14400" y="397225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331 </a:t>
            </a:r>
            <a:r>
              <a:rPr lang="en-US" sz="2400" b="1" dirty="0" err="1">
                <a:solidFill>
                  <a:srgbClr val="00B0F0"/>
                </a:solidFill>
              </a:rPr>
              <a:t>bp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4400" y="33528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404 </a:t>
            </a:r>
            <a:r>
              <a:rPr lang="en-US" sz="2400" b="1" dirty="0" err="1">
                <a:solidFill>
                  <a:srgbClr val="00B050"/>
                </a:solidFill>
              </a:rPr>
              <a:t>bp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02780" y="28194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6600"/>
                </a:solidFill>
              </a:rPr>
              <a:t>Amplifikovaná</a:t>
            </a:r>
            <a:r>
              <a:rPr lang="en-US" sz="2400" dirty="0">
                <a:solidFill>
                  <a:srgbClr val="FF6600"/>
                </a:solidFill>
              </a:rPr>
              <a:t> DNA</a:t>
            </a:r>
          </a:p>
        </p:txBody>
      </p:sp>
    </p:spTree>
    <p:extLst>
      <p:ext uri="{BB962C8B-B14F-4D97-AF65-F5344CB8AC3E}">
        <p14:creationId xmlns:p14="http://schemas.microsoft.com/office/powerpoint/2010/main" val="124145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31825" algn="l" eaLnBrk="1" hangingPunct="1">
              <a:tabLst>
                <a:tab pos="2863850" algn="l"/>
              </a:tabLst>
            </a:pPr>
            <a:r>
              <a:rPr lang="cs-CZ" altLang="cs-CZ" sz="3600" b="1" dirty="0"/>
              <a:t>2) RFLP – polymorfizmus délky 	restrikčních fragmentů: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572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400" dirty="0">
                <a:solidFill>
                  <a:srgbClr val="3333CC"/>
                </a:solidFill>
              </a:rPr>
              <a:t>Restrikční analýza DNA pomocí jejího štěpení restrikčními endonukleázami (RE) ve specifických restrikčních místech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400" dirty="0"/>
              <a:t>Pokud sekvenční diference (polymorfizmus, mutace) vytváří nebo ruší specifické místo pro RE, vznikají po restrikci fragmenty odlišných velikostí</a:t>
            </a:r>
          </a:p>
        </p:txBody>
      </p:sp>
      <p:graphicFrame>
        <p:nvGraphicFramePr>
          <p:cNvPr id="1434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09750"/>
          <a:ext cx="40386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Bitmap Image" r:id="rId3" imgW="4458322" imgH="4533333" progId="PBrush">
                  <p:embed/>
                </p:oleObj>
              </mc:Choice>
              <mc:Fallback>
                <p:oleObj name="Bitmap Image" r:id="rId3" imgW="4458322" imgH="4533333" progId="PBrush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09750"/>
                        <a:ext cx="4038600" cy="410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/>
              <a:t>P</a:t>
            </a:r>
            <a:r>
              <a:rPr lang="cs-CZ" altLang="cs-CZ" sz="3600" b="1" dirty="0"/>
              <a:t>olymorfizmus délky restrikčních fragmentů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458200" cy="48006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Restrikční endonukleázy (RE) </a:t>
            </a:r>
          </a:p>
          <a:p>
            <a:pPr lvl="1" eaLnBrk="1" hangingPunct="1"/>
            <a:r>
              <a:rPr lang="cs-CZ" altLang="cs-CZ" sz="2400" dirty="0"/>
              <a:t>známo asi 2100 bakteriálních RE </a:t>
            </a:r>
          </a:p>
          <a:p>
            <a:pPr lvl="1" eaLnBrk="1" hangingPunct="1"/>
            <a:r>
              <a:rPr lang="cs-CZ" altLang="cs-CZ" sz="2400" dirty="0"/>
              <a:t>RE rozpoznávají různě krátké sekvence nukleotidů (4,6,8),ve kterých pak štěpí kovalentní </a:t>
            </a:r>
            <a:r>
              <a:rPr lang="cs-CZ" altLang="cs-CZ" sz="2400" dirty="0" err="1"/>
              <a:t>fosfodiesterové</a:t>
            </a:r>
            <a:r>
              <a:rPr lang="cs-CZ" altLang="cs-CZ" sz="2400" dirty="0"/>
              <a:t> vazby</a:t>
            </a:r>
          </a:p>
          <a:p>
            <a:pPr lvl="1" eaLnBrk="1" hangingPunct="1"/>
            <a:endParaRPr lang="cs-CZ" altLang="cs-CZ" sz="2400" dirty="0"/>
          </a:p>
          <a:p>
            <a:pPr eaLnBrk="1" hangingPunct="1"/>
            <a:r>
              <a:rPr lang="cs-CZ" altLang="cs-CZ" sz="2800" b="1" dirty="0"/>
              <a:t>Princip analýzy</a:t>
            </a:r>
            <a:endParaRPr lang="cs-CZ" altLang="cs-CZ" sz="2000" b="1" dirty="0">
              <a:solidFill>
                <a:schemeClr val="hlink"/>
              </a:solidFill>
            </a:endParaRPr>
          </a:p>
          <a:p>
            <a:pPr lvl="1" eaLnBrk="1" hangingPunct="1"/>
            <a:r>
              <a:rPr lang="cs-CZ" altLang="cs-CZ" sz="2400" dirty="0"/>
              <a:t>výchozí DNA (</a:t>
            </a:r>
            <a:r>
              <a:rPr lang="cs-CZ" altLang="cs-CZ" sz="2400" dirty="0" err="1"/>
              <a:t>genomická</a:t>
            </a:r>
            <a:r>
              <a:rPr lang="cs-CZ" altLang="cs-CZ" sz="2400" dirty="0"/>
              <a:t> DNA, PCR produkt)</a:t>
            </a:r>
          </a:p>
          <a:p>
            <a:pPr lvl="1" eaLnBrk="1" hangingPunct="1"/>
            <a:r>
              <a:rPr lang="cs-CZ" altLang="cs-CZ" sz="2400" dirty="0"/>
              <a:t>štěpení restrikčním enzymem na fragmenty různých velikostí</a:t>
            </a:r>
          </a:p>
          <a:p>
            <a:pPr lvl="1" eaLnBrk="1" hangingPunct="1"/>
            <a:r>
              <a:rPr lang="cs-CZ" altLang="cs-CZ" sz="2400" dirty="0"/>
              <a:t>elektroforetická separace fragmentů</a:t>
            </a:r>
            <a:endParaRPr lang="cs-CZ" altLang="cs-CZ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Sekvence amplifikované DNA pro analýzu mutace C282Y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90333"/>
              </p:ext>
            </p:extLst>
          </p:nvPr>
        </p:nvGraphicFramePr>
        <p:xfrm>
          <a:off x="685800" y="1878092"/>
          <a:ext cx="7961313" cy="2671763"/>
        </p:xfrm>
        <a:graphic>
          <a:graphicData uri="http://schemas.openxmlformats.org/drawingml/2006/table">
            <a:tbl>
              <a:tblPr/>
              <a:tblGrid>
                <a:gridCol w="79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   5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´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–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TGGCAAGGGTAAACAGATCC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ctctcctcatccttcctctttcctgtcaagtgccctcctttggtgaaggtgacacatcatgtgacctcttca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tgaccac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ctacggtgtcgggccttgaactactacccccagaacatcaccatgaagtggctgaaggataagcagccaatggatgccaaggagttcgaac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taaagacgtattgcccaatggggatgggacctaccagggctggataaccttggct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GTAC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cccctggggaagagcagagatatac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GT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caggtgg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gcacccaggcctggatcagcccctcattgtgatctggggtatgtgactgatgagagccaggagctgagaaaatctattggg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GGTTGAGAGGA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TGC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CTGAG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gaggtaattatggcagtgagatgaggatctgctctttgttagggggtgggctgagggtggcaatcaaaggctttaacttgctttttctgttttagagccctca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ccgtctggcaccctagtcattggagtcatcagtgga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 – 3´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11410" y="5396805"/>
            <a:ext cx="92135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GTAC: </a:t>
            </a:r>
            <a:r>
              <a:rPr lang="en-US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: 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restrikční místo pro restrikční endonukleázu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RsaI</a:t>
            </a:r>
            <a:endParaRPr lang="cs-CZ" altLang="cs-CZ" sz="2200" b="1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Mutace C282Y: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GTGC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→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GT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 </a:t>
            </a:r>
            <a:r>
              <a:rPr lang="cs-CZ" altLang="cs-CZ" sz="2200" dirty="0">
                <a:latin typeface="+mn-lt"/>
                <a:cs typeface="Times New Roman" pitchFamily="18" charset="0"/>
              </a:rPr>
              <a:t>(místo štěpení mutací </a:t>
            </a:r>
            <a:r>
              <a:rPr lang="cs-CZ" altLang="cs-CZ" sz="2200" u="sng" dirty="0">
                <a:latin typeface="+mn-lt"/>
                <a:cs typeface="Times New Roman" pitchFamily="18" charset="0"/>
              </a:rPr>
              <a:t>vzniká</a:t>
            </a:r>
            <a:r>
              <a:rPr lang="cs-CZ" altLang="cs-CZ" sz="220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cs-CZ" altLang="cs-CZ" sz="1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464188" y="2833726"/>
            <a:ext cx="201600" cy="3919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00B050"/>
                </a:solidFill>
              </a:rPr>
              <a:t>G</a:t>
            </a:r>
          </a:p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4" name="Přímá spojnice se šipkou 3"/>
          <p:cNvCxnSpPr>
            <a:stCxn id="7" idx="2"/>
          </p:cNvCxnSpPr>
          <p:nvPr/>
        </p:nvCxnSpPr>
        <p:spPr>
          <a:xfrm flipH="1">
            <a:off x="7658403" y="1839619"/>
            <a:ext cx="529793" cy="980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12" idx="0"/>
          </p:cNvCxnSpPr>
          <p:nvPr/>
        </p:nvCxnSpPr>
        <p:spPr>
          <a:xfrm flipH="1" flipV="1">
            <a:off x="7543912" y="3205601"/>
            <a:ext cx="623330" cy="1467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315200" y="1254844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Zdravá sekvence</a:t>
            </a:r>
          </a:p>
          <a:p>
            <a:r>
              <a:rPr lang="cs-CZ" sz="1600" dirty="0">
                <a:solidFill>
                  <a:srgbClr val="00B050"/>
                </a:solidFill>
              </a:rPr>
              <a:t>= bez štěpení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62800" y="4673025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Mutovaná sekvence</a:t>
            </a:r>
          </a:p>
          <a:p>
            <a:r>
              <a:rPr lang="cs-CZ" sz="1600" dirty="0">
                <a:solidFill>
                  <a:srgbClr val="FF0000"/>
                </a:solidFill>
              </a:rPr>
              <a:t>= štěpení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2400" y="5188803"/>
            <a:ext cx="1836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1">
            <a:spAutoFit/>
          </a:bodyPr>
          <a:lstStyle/>
          <a:p>
            <a:pPr algn="r"/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GTAC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 - 3’</a:t>
            </a:r>
            <a:endParaRPr lang="cs-CZ" altLang="cs-CZ" sz="2400" b="1" dirty="0">
              <a:latin typeface="+mn-lt"/>
              <a:cs typeface="Times New Roman" pitchFamily="18" charset="0"/>
            </a:endParaRPr>
          </a:p>
          <a:p>
            <a:pPr algn="r"/>
            <a:r>
              <a:rPr lang="en-US" altLang="cs-CZ" sz="2400" b="1" dirty="0">
                <a:latin typeface="+mn-lt"/>
                <a:cs typeface="Times New Roman" pitchFamily="18" charset="0"/>
              </a:rPr>
              <a:t>3’- </a:t>
            </a:r>
            <a:r>
              <a:rPr lang="cs-CZ" sz="2400" b="1" dirty="0">
                <a:latin typeface="+mn-lt"/>
                <a:cs typeface="Times New Roman" pitchFamily="18" charset="0"/>
              </a:rPr>
              <a:t>CATG</a:t>
            </a:r>
            <a:r>
              <a:rPr lang="en-US" sz="2400" b="1" dirty="0">
                <a:latin typeface="+mn-lt"/>
                <a:cs typeface="Times New Roman" pitchFamily="18" charset="0"/>
              </a:rPr>
              <a:t> 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56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raktikaRFLP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47813" y="1263650"/>
            <a:ext cx="6264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zh-CN" sz="2400" b="1">
                <a:ea typeface="SimSun" panose="02010600030101010101" pitchFamily="2" charset="-122"/>
                <a:cs typeface="Times New Roman" panose="02020603050405020304" pitchFamily="18" charset="0"/>
              </a:rPr>
              <a:t>Mutace C282Y (v bp)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zh-CN" sz="140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  <a:cs typeface="Times New Roman" panose="02020603050405020304" pitchFamily="18" charset="0"/>
              </a:rPr>
              <a:t>Zdravý jedinec	:		    250	140	</a:t>
            </a:r>
            <a:endParaRPr lang="cs-CZ" altLang="zh-CN" sz="24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</a:rPr>
              <a:t>Homozygotní stav	:    	250   		111</a:t>
            </a:r>
            <a:endParaRPr lang="cs-CZ" altLang="zh-CN" sz="24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</a:rPr>
              <a:t>Heterozygotní stav	:	250	140	111</a:t>
            </a:r>
            <a:endParaRPr lang="cs-CZ" altLang="zh-CN" sz="2400">
              <a:cs typeface="Arial" panose="020B0604020202020204" pitchFamily="34" charset="0"/>
            </a:endParaRPr>
          </a:p>
        </p:txBody>
      </p:sp>
      <p:sp>
        <p:nvSpPr>
          <p:cNvPr id="17411" name="Obdélník 3"/>
          <p:cNvSpPr>
            <a:spLocks noChangeArrowheads="1"/>
          </p:cNvSpPr>
          <p:nvPr/>
        </p:nvSpPr>
        <p:spPr bwMode="auto">
          <a:xfrm>
            <a:off x="611188" y="452438"/>
            <a:ext cx="822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zh-CN" sz="2400" b="1">
                <a:ea typeface="SimSun" panose="02010600030101010101" pitchFamily="2" charset="-122"/>
                <a:cs typeface="Times New Roman" panose="02020603050405020304" pitchFamily="18" charset="0"/>
              </a:rPr>
              <a:t>Vyhodnocení gelové elektroforézy po restrikční analýze</a:t>
            </a:r>
            <a:endParaRPr lang="cs-CZ" altLang="zh-CN" sz="2400" b="1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412" name="Picture 2" descr="C282YPuvPrimNaste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>
            <a:fillRect/>
          </a:stretch>
        </p:blipFill>
        <p:spPr bwMode="auto">
          <a:xfrm>
            <a:off x="755650" y="3284538"/>
            <a:ext cx="7173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1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Sekvence amplifikované DNA pro analýzu mutace H63D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39431"/>
              </p:ext>
            </p:extLst>
          </p:nvPr>
        </p:nvGraphicFramePr>
        <p:xfrm>
          <a:off x="685800" y="2106693"/>
          <a:ext cx="7961313" cy="1855708"/>
        </p:xfrm>
        <a:graphic>
          <a:graphicData uri="http://schemas.openxmlformats.org/drawingml/2006/table">
            <a:tbl>
              <a:tblPr/>
              <a:tblGrid>
                <a:gridCol w="79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5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  5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´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–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cagacacagctgatggtatgagttgatgcaggtgtgtggagcctcaacatcctgctcccctcctactac</a:t>
                      </a:r>
                      <a:r>
                        <a:rPr lang="cs-CZ" sz="1200" b="1" cap="all" baseline="0" dirty="0"/>
                        <a:t>acatggttaaggcctgttgc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gtctccaggttcacactctctgcactacctcttcatgggtgcctcagagcaggaccttggtctttccttgtttgaagctttgggctacgtggatgaccagctgttcgtgttc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cs-CZ" sz="1200" b="1" cap="all" baseline="0" dirty="0" err="1">
                          <a:solidFill>
                            <a:srgbClr val="00B050"/>
                          </a:solidFill>
                        </a:rPr>
                        <a:t>tgat</a:t>
                      </a:r>
                      <a:r>
                        <a:rPr lang="cs-CZ" sz="1200" b="1" cap="all" baseline="0" dirty="0" err="1"/>
                        <a:t>c</a:t>
                      </a:r>
                      <a:r>
                        <a:rPr lang="cs-CZ" sz="1200" b="1" cap="all" baseline="0" dirty="0"/>
                        <a:t> </a:t>
                      </a:r>
                      <a:r>
                        <a:rPr lang="cs-CZ" sz="1200" b="1" cap="all" spc="-150" baseline="0" dirty="0"/>
                        <a:t> </a:t>
                      </a:r>
                      <a:r>
                        <a:rPr lang="cs-CZ" sz="1200" b="1" cap="all" baseline="0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tgagagtcgccgtgtggagccccgaactccatgggtttccagtag</a:t>
                      </a:r>
                      <a:r>
                        <a:rPr lang="cs-CZ" sz="1200" b="1" cap="all" baseline="0" dirty="0">
                          <a:solidFill>
                            <a:srgbClr val="3333CC"/>
                          </a:solidFill>
                        </a:rPr>
                        <a:t>aatttcaagccagatgtggc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tgcagctgagtcagagtctg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aaagggtgggatcacatgttcactgttgacttctggactattatggaaaatcacaaccacagcaaggg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– 3´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311348" y="3053057"/>
            <a:ext cx="166612" cy="3562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00B050"/>
                </a:solidFill>
              </a:rPr>
              <a:t>C</a:t>
            </a:r>
          </a:p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4" name="Přímá spojnice se šipkou 3"/>
          <p:cNvCxnSpPr>
            <a:stCxn id="7" idx="2"/>
          </p:cNvCxnSpPr>
          <p:nvPr/>
        </p:nvCxnSpPr>
        <p:spPr>
          <a:xfrm flipH="1">
            <a:off x="1477960" y="2068219"/>
            <a:ext cx="413319" cy="9581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12" idx="0"/>
          </p:cNvCxnSpPr>
          <p:nvPr/>
        </p:nvCxnSpPr>
        <p:spPr>
          <a:xfrm flipH="1" flipV="1">
            <a:off x="1477960" y="3427912"/>
            <a:ext cx="517082" cy="635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18283" y="1483444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Zdravá sekvence</a:t>
            </a:r>
          </a:p>
          <a:p>
            <a:r>
              <a:rPr lang="cs-CZ" sz="1600" dirty="0">
                <a:solidFill>
                  <a:srgbClr val="00B050"/>
                </a:solidFill>
              </a:rPr>
              <a:t>= štěpení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90600" y="4063425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Mutovaná sekvence</a:t>
            </a:r>
          </a:p>
          <a:p>
            <a:r>
              <a:rPr lang="cs-CZ" sz="1600" dirty="0">
                <a:solidFill>
                  <a:srgbClr val="FF0000"/>
                </a:solidFill>
              </a:rPr>
              <a:t>= bez štěpení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5350640"/>
            <a:ext cx="929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GTAC: </a:t>
            </a:r>
            <a:r>
              <a:rPr lang="en-US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:</a:t>
            </a:r>
            <a:r>
              <a:rPr lang="en-US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restrikční místo pro restrikční endonukleázu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BclI</a:t>
            </a:r>
            <a:endParaRPr lang="cs-CZ" altLang="cs-CZ" sz="2200" b="1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b="1" dirty="0">
              <a:solidFill>
                <a:srgbClr val="33CC33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Mutace H63D: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TGATCA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→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TGAT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G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A </a:t>
            </a:r>
            <a:r>
              <a:rPr lang="cs-CZ" altLang="cs-CZ" sz="2200" dirty="0">
                <a:latin typeface="+mn-lt"/>
                <a:cs typeface="Times New Roman" pitchFamily="18" charset="0"/>
              </a:rPr>
              <a:t>(místo štěpení mutací </a:t>
            </a:r>
            <a:r>
              <a:rPr lang="cs-CZ" altLang="cs-CZ" sz="2200" u="sng" dirty="0">
                <a:latin typeface="+mn-lt"/>
                <a:cs typeface="Times New Roman" pitchFamily="18" charset="0"/>
              </a:rPr>
              <a:t>zaniká</a:t>
            </a:r>
            <a:r>
              <a:rPr lang="cs-CZ" altLang="cs-CZ" sz="220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cs-CZ" altLang="cs-CZ" sz="1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22832" y="5189418"/>
            <a:ext cx="222148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1">
            <a:spAutoFit/>
          </a:bodyPr>
          <a:lstStyle/>
          <a:p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TGATCA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 - 3’</a:t>
            </a:r>
            <a:endParaRPr lang="cs-CZ" altLang="cs-CZ" sz="2400" b="1" dirty="0">
              <a:latin typeface="+mn-lt"/>
              <a:cs typeface="Times New Roman" pitchFamily="18" charset="0"/>
            </a:endParaRPr>
          </a:p>
          <a:p>
            <a:r>
              <a:rPr lang="en-US" altLang="cs-CZ" sz="2400" b="1" dirty="0">
                <a:latin typeface="+mn-lt"/>
                <a:cs typeface="Times New Roman" pitchFamily="18" charset="0"/>
              </a:rPr>
              <a:t>3’- </a:t>
            </a:r>
            <a:r>
              <a:rPr lang="cs-CZ" sz="2400" b="1" dirty="0">
                <a:latin typeface="+mn-lt"/>
                <a:cs typeface="Times New Roman" pitchFamily="18" charset="0"/>
              </a:rPr>
              <a:t>ACTAGT</a:t>
            </a:r>
            <a:r>
              <a:rPr lang="en-US" sz="2400" b="1" dirty="0">
                <a:latin typeface="+mn-lt"/>
                <a:cs typeface="Times New Roman" pitchFamily="18" charset="0"/>
              </a:rPr>
              <a:t> 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63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6870700" cy="1008063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Testované mutace</a:t>
            </a:r>
            <a:br>
              <a:rPr lang="cs-CZ" altLang="cs-CZ" sz="4000" b="1" dirty="0"/>
            </a:br>
            <a:r>
              <a:rPr lang="cs-CZ" altLang="cs-CZ" sz="2400" dirty="0">
                <a:solidFill>
                  <a:srgbClr val="000000"/>
                </a:solidFill>
              </a:rPr>
              <a:t>(nejčastější/nejzávažnější)</a:t>
            </a:r>
            <a:endParaRPr lang="cs-CZ" altLang="cs-CZ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Cystické fibrózy :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gen </a:t>
            </a:r>
            <a:r>
              <a:rPr lang="cs-CZ" altLang="cs-CZ" b="1" dirty="0" err="1"/>
              <a:t>CFTR</a:t>
            </a:r>
            <a:r>
              <a:rPr lang="cs-CZ" altLang="cs-CZ" b="1" dirty="0"/>
              <a:t>, </a:t>
            </a:r>
            <a:r>
              <a:rPr lang="cs-CZ" altLang="cs-CZ" dirty="0"/>
              <a:t>na 7. chromozomu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/>
              <a:t>				mutace </a:t>
            </a:r>
            <a:r>
              <a:rPr lang="el-GR" altLang="cs-CZ" b="1" dirty="0">
                <a:solidFill>
                  <a:srgbClr val="FF0000"/>
                </a:solidFill>
              </a:rPr>
              <a:t>Δ</a:t>
            </a:r>
            <a:r>
              <a:rPr lang="cs-CZ" altLang="cs-CZ" b="1" dirty="0" err="1">
                <a:solidFill>
                  <a:srgbClr val="FF0000"/>
                </a:solidFill>
              </a:rPr>
              <a:t>F508</a:t>
            </a:r>
            <a:endParaRPr lang="cs-CZ" altLang="cs-CZ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Hemochromatózy :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gen HFE, </a:t>
            </a:r>
            <a:r>
              <a:rPr lang="cs-CZ" altLang="cs-CZ" dirty="0"/>
              <a:t>na 6. chromozomu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/>
              <a:t>				mutace </a:t>
            </a:r>
            <a:r>
              <a:rPr lang="cs-CZ" altLang="cs-CZ" b="1" dirty="0">
                <a:solidFill>
                  <a:srgbClr val="FF0000"/>
                </a:solidFill>
              </a:rPr>
              <a:t>C282Y</a:t>
            </a:r>
            <a:r>
              <a:rPr lang="cs-CZ" altLang="cs-CZ" b="1" dirty="0"/>
              <a:t> + </a:t>
            </a:r>
            <a:r>
              <a:rPr lang="cs-CZ" altLang="cs-CZ" b="1" dirty="0">
                <a:solidFill>
                  <a:srgbClr val="FF0000"/>
                </a:solidFill>
              </a:rPr>
              <a:t>H63D</a:t>
            </a:r>
            <a:r>
              <a:rPr lang="cs-CZ" altLang="cs-CZ" b="1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92275" y="950913"/>
            <a:ext cx="62642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zh-CN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Mutace H63D (v </a:t>
            </a:r>
            <a:r>
              <a:rPr lang="cs-CZ" altLang="zh-CN" sz="24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bp</a:t>
            </a:r>
            <a:r>
              <a:rPr lang="cs-CZ" altLang="zh-CN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zh-CN" sz="1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ea typeface="SimSun" panose="02010600030101010101" pitchFamily="2" charset="-122"/>
                <a:cs typeface="Arial" panose="020B0604020202020204" pitchFamily="34" charset="0"/>
              </a:rPr>
              <a:t>Nenaštěpená</a:t>
            </a:r>
            <a:r>
              <a:rPr lang="cs-CZ" altLang="cs-CZ" sz="2400" dirty="0">
                <a:ea typeface="SimSun" panose="02010600030101010101" pitchFamily="2" charset="-122"/>
                <a:cs typeface="Arial" panose="020B0604020202020204" pitchFamily="34" charset="0"/>
              </a:rPr>
              <a:t> DNA:	208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ea typeface="SimSun" panose="02010600030101010101" pitchFamily="2" charset="-122"/>
                <a:cs typeface="Arial" panose="020B0604020202020204" pitchFamily="34" charset="0"/>
              </a:rPr>
              <a:t>Zdravý jedinec:				     138	70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ea typeface="SimSun" panose="02010600030101010101" pitchFamily="2" charset="-122"/>
                <a:cs typeface="Arial" panose="020B0604020202020204" pitchFamily="34" charset="0"/>
              </a:rPr>
              <a:t>Homozygotní stav:	208</a:t>
            </a:r>
            <a:r>
              <a:rPr lang="cs-CZ" altLang="cs-CZ" sz="2400" b="1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cs-CZ" altLang="cs-CZ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ea typeface="SimSun" panose="02010600030101010101" pitchFamily="2" charset="-122"/>
                <a:cs typeface="Arial" panose="020B0604020202020204" pitchFamily="34" charset="0"/>
              </a:rPr>
              <a:t>Heterozygotní stav:	208	138	70</a:t>
            </a:r>
          </a:p>
        </p:txBody>
      </p:sp>
      <p:sp>
        <p:nvSpPr>
          <p:cNvPr id="18435" name="Obdélník 3"/>
          <p:cNvSpPr>
            <a:spLocks noChangeArrowheads="1"/>
          </p:cNvSpPr>
          <p:nvPr/>
        </p:nvSpPr>
        <p:spPr bwMode="auto">
          <a:xfrm>
            <a:off x="611188" y="188913"/>
            <a:ext cx="822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zh-CN" sz="2400" b="1">
                <a:ea typeface="SimSun" panose="02010600030101010101" pitchFamily="2" charset="-122"/>
                <a:cs typeface="Times New Roman" panose="02020603050405020304" pitchFamily="18" charset="0"/>
              </a:rPr>
              <a:t>Vyhodnocení gelové elektroforézy po restrikční analýze</a:t>
            </a:r>
            <a:endParaRPr lang="cs-CZ" altLang="zh-CN" sz="2400" b="1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436" name="Picture 2" descr="GelH63DF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b="9763"/>
          <a:stretch>
            <a:fillRect/>
          </a:stretch>
        </p:blipFill>
        <p:spPr bwMode="auto">
          <a:xfrm>
            <a:off x="468313" y="3284538"/>
            <a:ext cx="77041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1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Mutace HFE genu</a:t>
            </a:r>
          </a:p>
        </p:txBody>
      </p:sp>
      <p:pic>
        <p:nvPicPr>
          <p:cNvPr id="20483" name="Picture 3" descr="mutaceG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084388"/>
            <a:ext cx="8005762" cy="307816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1000" y="410225"/>
            <a:ext cx="8610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Analýza PCR produktu HFE genu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– 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metoda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RFLP</a:t>
            </a:r>
            <a:r>
              <a:rPr lang="en-US" sz="2800" b="1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2800" b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810260" algn="l"/>
              </a:tabLst>
            </a:pPr>
            <a:r>
              <a:rPr lang="cs-CZ" dirty="0">
                <a:latin typeface="+mn-lt"/>
                <a:ea typeface="Times New Roman" panose="02020603050405020304" pitchFamily="18" charset="0"/>
              </a:rPr>
              <a:t>Detekce mutace v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 PCR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produktu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HFE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genu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pomocí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analýzy Polymorfismus délky restrikčních fragmentů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.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810260" algn="l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cs-CZ" sz="2000" dirty="0">
                <a:latin typeface="+mn-lt"/>
                <a:ea typeface="Times New Roman" panose="02020603050405020304" pitchFamily="18" charset="0"/>
              </a:rPr>
              <a:t>Restrikční mix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– 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na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1 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vzorek</a:t>
            </a:r>
          </a:p>
          <a:p>
            <a:pPr>
              <a:spcAft>
                <a:spcPts val="0"/>
              </a:spcAft>
              <a:tabLst>
                <a:tab pos="810260" algn="l"/>
              </a:tabLst>
            </a:pP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Žlutá zkumavka (C282Y):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voda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12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.0 µl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pufr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µl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žlutý</a:t>
            </a:r>
            <a:r>
              <a:rPr lang="cs-CZ" sz="2000" u="sng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u="sng" dirty="0">
                <a:latin typeface="+mn-lt"/>
                <a:ea typeface="Times New Roman" panose="02020603050405020304" pitchFamily="18" charset="0"/>
              </a:rPr>
              <a:t>PCR </a:t>
            </a:r>
            <a:r>
              <a:rPr lang="en-US" sz="2000" u="sng" dirty="0" err="1">
                <a:latin typeface="+mn-lt"/>
                <a:ea typeface="Times New Roman" panose="02020603050405020304" pitchFamily="18" charset="0"/>
              </a:rPr>
              <a:t>produ</a:t>
            </a:r>
            <a:r>
              <a:rPr lang="cs-CZ" sz="2000" u="sng" dirty="0">
                <a:latin typeface="+mn-lt"/>
                <a:ea typeface="Times New Roman" panose="02020603050405020304" pitchFamily="18" charset="0"/>
              </a:rPr>
              <a:t>k</a:t>
            </a:r>
            <a:r>
              <a:rPr lang="en-US" sz="2000" u="sng" dirty="0">
                <a:latin typeface="+mn-lt"/>
                <a:ea typeface="Times New Roman" panose="02020603050405020304" pitchFamily="18" charset="0"/>
              </a:rPr>
              <a:t>t	</a:t>
            </a:r>
            <a:r>
              <a:rPr lang="cs-CZ" sz="2000" u="sng" dirty="0"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2000" u="sng" dirty="0">
                <a:latin typeface="+mn-lt"/>
                <a:ea typeface="Times New Roman" panose="02020603050405020304" pitchFamily="18" charset="0"/>
              </a:rPr>
              <a:t>.0 µl</a:t>
            </a:r>
            <a:endParaRPr lang="cs-CZ" sz="2000" u="sng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227388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RE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cs-CZ" sz="2000" i="1" dirty="0" err="1">
                <a:latin typeface="+mn-lt"/>
                <a:ea typeface="Times New Roman" panose="02020603050405020304" pitchFamily="18" charset="0"/>
              </a:rPr>
              <a:t>RsaI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0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 µl</a:t>
            </a:r>
            <a:endParaRPr lang="cs-CZ" i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  <a:tab pos="2610485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  <a:tab pos="2610485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1979613" algn="l"/>
                <a:tab pos="2609850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RE: 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restrikční endonukleáza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507783"/>
            <a:ext cx="4041775" cy="395128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810260" algn="l"/>
              </a:tabLst>
            </a:pPr>
            <a:endParaRPr lang="cs-CZ" sz="20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810260" algn="l"/>
              </a:tabLst>
            </a:pPr>
            <a:r>
              <a:rPr lang="cs-CZ" sz="2000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Modrá zkumavka (H63D):</a:t>
            </a:r>
            <a:endParaRPr lang="cs-CZ" sz="1800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810260" algn="l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voda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12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.0 µl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pufr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4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µl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u="sng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modrý </a:t>
            </a:r>
            <a:r>
              <a:rPr lang="en-US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PCR </a:t>
            </a:r>
            <a:r>
              <a:rPr lang="en-US" sz="2000" u="sng" kern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produ</a:t>
            </a:r>
            <a:r>
              <a:rPr lang="cs-CZ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en-US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t	</a:t>
            </a:r>
            <a:r>
              <a:rPr lang="cs-CZ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7</a:t>
            </a:r>
            <a:r>
              <a:rPr lang="en-US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.0 µl</a:t>
            </a:r>
            <a:endParaRPr lang="cs-CZ" sz="2000" u="sng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268288" algn="l"/>
                <a:tab pos="3402013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RE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cs-CZ" sz="2000" i="1" kern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BclI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7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µl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19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95388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Analýza mutace delta F508</a:t>
            </a:r>
            <a:br>
              <a:rPr lang="cs-CZ" altLang="cs-CZ" dirty="0">
                <a:solidFill>
                  <a:srgbClr val="FF0000"/>
                </a:solidFill>
              </a:rPr>
            </a:br>
            <a:r>
              <a:rPr lang="cs-CZ" altLang="cs-CZ" dirty="0">
                <a:solidFill>
                  <a:srgbClr val="FF0000"/>
                </a:solidFill>
              </a:rPr>
              <a:t>v CFTR genu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60561"/>
            <a:ext cx="8229600" cy="2519363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cs-CZ" altLang="cs-CZ" sz="2800" b="1" dirty="0" err="1">
                <a:cs typeface="Times New Roman" pitchFamily="18" charset="0"/>
              </a:rPr>
              <a:t>Alelově</a:t>
            </a:r>
            <a:r>
              <a:rPr lang="cs-CZ" altLang="cs-CZ" sz="2800" b="1" dirty="0">
                <a:cs typeface="Times New Roman" pitchFamily="18" charset="0"/>
              </a:rPr>
              <a:t> specifická PCR: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2800" dirty="0">
                <a:cs typeface="Times New Roman" pitchFamily="18" charset="0"/>
              </a:rPr>
              <a:t>O</a:t>
            </a:r>
            <a:r>
              <a:rPr lang="cs-CZ" altLang="cs-CZ" sz="2800" dirty="0"/>
              <a:t>becný </a:t>
            </a:r>
            <a:r>
              <a:rPr lang="cs-CZ" altLang="cs-CZ" sz="2800" dirty="0" err="1"/>
              <a:t>primer</a:t>
            </a:r>
            <a:r>
              <a:rPr lang="cs-CZ" altLang="cs-CZ" sz="2800" dirty="0"/>
              <a:t> </a:t>
            </a:r>
            <a:r>
              <a:rPr lang="en-GB" altLang="cs-CZ" sz="2800" dirty="0"/>
              <a:t>(</a:t>
            </a:r>
            <a:r>
              <a:rPr lang="cs-CZ" altLang="cs-CZ" sz="2800" dirty="0"/>
              <a:t>O</a:t>
            </a:r>
            <a:r>
              <a:rPr lang="en-GB" altLang="cs-CZ" sz="2800" dirty="0"/>
              <a:t>) </a:t>
            </a:r>
            <a:endParaRPr lang="cs-CZ" altLang="cs-CZ" sz="2800" dirty="0"/>
          </a:p>
          <a:p>
            <a:pPr eaLnBrk="1" hangingPunct="1">
              <a:buClr>
                <a:schemeClr val="tx1"/>
              </a:buClr>
            </a:pPr>
            <a:r>
              <a:rPr lang="cs-CZ" altLang="cs-CZ" sz="2800" dirty="0"/>
              <a:t>S</a:t>
            </a:r>
            <a:r>
              <a:rPr lang="en-GB" altLang="cs-CZ" sz="2800" dirty="0" err="1"/>
              <a:t>pecific</a:t>
            </a:r>
            <a:r>
              <a:rPr lang="cs-CZ" altLang="cs-CZ" sz="2800" dirty="0" err="1"/>
              <a:t>ký</a:t>
            </a:r>
            <a:r>
              <a:rPr lang="en-GB" altLang="cs-CZ" sz="2800" dirty="0"/>
              <a:t> primer</a:t>
            </a:r>
            <a:r>
              <a:rPr lang="cs-CZ" altLang="cs-CZ" sz="2800" dirty="0"/>
              <a:t> bez mutace </a:t>
            </a:r>
            <a:r>
              <a:rPr lang="en-GB" altLang="cs-CZ" sz="2800" dirty="0"/>
              <a:t>(N)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2800" dirty="0"/>
              <a:t>S</a:t>
            </a:r>
            <a:r>
              <a:rPr lang="en-GB" altLang="cs-CZ" sz="2800" dirty="0" err="1"/>
              <a:t>pecific</a:t>
            </a:r>
            <a:r>
              <a:rPr lang="cs-CZ" altLang="cs-CZ" sz="2800" dirty="0" err="1"/>
              <a:t>ký</a:t>
            </a:r>
            <a:r>
              <a:rPr lang="en-GB" altLang="cs-CZ" sz="2800" dirty="0"/>
              <a:t> primer</a:t>
            </a:r>
            <a:r>
              <a:rPr lang="cs-CZ" altLang="cs-CZ" sz="2800" dirty="0"/>
              <a:t> nesoucí mutaci </a:t>
            </a:r>
            <a:r>
              <a:rPr lang="en-GB" altLang="cs-CZ" sz="2800" dirty="0"/>
              <a:t>(M)</a:t>
            </a:r>
            <a:endParaRPr lang="cs-CZ" altLang="cs-CZ" sz="2800" dirty="0"/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1331913" y="4838700"/>
            <a:ext cx="6513512" cy="1257300"/>
            <a:chOff x="839" y="2568"/>
            <a:chExt cx="4103" cy="792"/>
          </a:xfrm>
        </p:grpSpPr>
        <p:grpSp>
          <p:nvGrpSpPr>
            <p:cNvPr id="21510" name="Skupina 11"/>
            <p:cNvGrpSpPr>
              <a:grpSpLocks/>
            </p:cNvGrpSpPr>
            <p:nvPr/>
          </p:nvGrpSpPr>
          <p:grpSpPr bwMode="auto">
            <a:xfrm>
              <a:off x="839" y="2568"/>
              <a:ext cx="4020" cy="792"/>
              <a:chOff x="1619250" y="5157788"/>
              <a:chExt cx="6381750" cy="1257300"/>
            </a:xfrm>
          </p:grpSpPr>
          <p:sp>
            <p:nvSpPr>
              <p:cNvPr id="21512" name="Line 4"/>
              <p:cNvSpPr>
                <a:spLocks noChangeShapeType="1"/>
              </p:cNvSpPr>
              <p:nvPr/>
            </p:nvSpPr>
            <p:spPr bwMode="auto">
              <a:xfrm>
                <a:off x="1763713" y="5516563"/>
                <a:ext cx="597693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3" name="Rectangle 6"/>
              <p:cNvSpPr>
                <a:spLocks noChangeArrowheads="1"/>
              </p:cNvSpPr>
              <p:nvPr/>
            </p:nvSpPr>
            <p:spPr bwMode="auto">
              <a:xfrm>
                <a:off x="7596188" y="6021388"/>
                <a:ext cx="404812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2000">
                    <a:latin typeface="Comic Sans MS" pitchFamily="66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21514" name="Rectangle 7"/>
              <p:cNvSpPr>
                <a:spLocks noChangeArrowheads="1"/>
              </p:cNvSpPr>
              <p:nvPr/>
            </p:nvSpPr>
            <p:spPr bwMode="auto">
              <a:xfrm>
                <a:off x="1619250" y="5589588"/>
                <a:ext cx="387926" cy="397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Comic Sans MS" pitchFamily="66" charset="0"/>
                    <a:cs typeface="Arial" charset="0"/>
                  </a:rPr>
                  <a:t>O</a:t>
                </a:r>
                <a:endParaRPr lang="en-GB" altLang="cs-CZ" sz="20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21515" name="Rectangle 8"/>
              <p:cNvSpPr>
                <a:spLocks noChangeArrowheads="1"/>
              </p:cNvSpPr>
              <p:nvPr/>
            </p:nvSpPr>
            <p:spPr bwMode="auto">
              <a:xfrm>
                <a:off x="6154737" y="5157788"/>
                <a:ext cx="1367361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latin typeface="Times New Roman" pitchFamily="18" charset="0"/>
                    <a:cs typeface="Arial" charset="0"/>
                  </a:rPr>
                  <a:t>Cílová sekvence</a:t>
                </a:r>
                <a:endParaRPr lang="en-GB" altLang="cs-CZ" sz="1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1516" name="Line 9"/>
              <p:cNvSpPr>
                <a:spLocks noChangeShapeType="1"/>
              </p:cNvSpPr>
              <p:nvPr/>
            </p:nvSpPr>
            <p:spPr bwMode="auto">
              <a:xfrm flipV="1">
                <a:off x="6372225" y="6165850"/>
                <a:ext cx="993775" cy="15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7" name="Line 10"/>
              <p:cNvSpPr>
                <a:spLocks noChangeShapeType="1"/>
              </p:cNvSpPr>
              <p:nvPr/>
            </p:nvSpPr>
            <p:spPr bwMode="auto">
              <a:xfrm flipV="1">
                <a:off x="2051050" y="5805488"/>
                <a:ext cx="993775" cy="158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8" name="Line 11"/>
              <p:cNvSpPr>
                <a:spLocks noChangeShapeType="1"/>
              </p:cNvSpPr>
              <p:nvPr/>
            </p:nvSpPr>
            <p:spPr bwMode="auto">
              <a:xfrm flipV="1">
                <a:off x="6372225" y="5805488"/>
                <a:ext cx="992188" cy="158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4604" y="2840"/>
              <a:ext cx="3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N</a:t>
              </a:r>
            </a:p>
          </p:txBody>
        </p:sp>
      </p:grpSp>
      <p:sp>
        <p:nvSpPr>
          <p:cNvPr id="14" name="Násobení 13"/>
          <p:cNvSpPr/>
          <p:nvPr/>
        </p:nvSpPr>
        <p:spPr>
          <a:xfrm>
            <a:off x="6400800" y="5042647"/>
            <a:ext cx="304800" cy="304800"/>
          </a:xfrm>
          <a:prstGeom prst="mathMultiply">
            <a:avLst>
              <a:gd name="adj1" fmla="val 104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-36513" y="1096963"/>
            <a:ext cx="8382001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	</a:t>
            </a:r>
            <a:r>
              <a:rPr lang="cs-CZ" altLang="cs-CZ" sz="2400" dirty="0"/>
              <a:t>PCR reakce probíhá ve dvou zkumavkách</a:t>
            </a:r>
            <a:r>
              <a:rPr lang="en-GB" altLang="cs-CZ" sz="2400" dirty="0"/>
              <a:t>: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/>
              <a:t>	</a:t>
            </a:r>
            <a:r>
              <a:rPr lang="cs-CZ" altLang="cs-CZ" sz="2400" dirty="0"/>
              <a:t>PCR</a:t>
            </a:r>
            <a:r>
              <a:rPr lang="en-GB" altLang="cs-CZ" sz="2400" dirty="0"/>
              <a:t> </a:t>
            </a:r>
            <a:r>
              <a:rPr lang="cs-CZ" altLang="cs-CZ" sz="2400" dirty="0"/>
              <a:t>Mix 0</a:t>
            </a:r>
            <a:r>
              <a:rPr lang="en-GB" altLang="cs-CZ" sz="2400" dirty="0"/>
              <a:t> </a:t>
            </a:r>
            <a:r>
              <a:rPr lang="cs-CZ" altLang="cs-CZ" sz="2400" dirty="0"/>
              <a:t>obsahuje</a:t>
            </a:r>
            <a:r>
              <a:rPr lang="en-GB" altLang="cs-CZ" sz="2400" dirty="0"/>
              <a:t> primer </a:t>
            </a:r>
            <a:r>
              <a:rPr lang="cs-CZ" altLang="cs-CZ" sz="2400" dirty="0"/>
              <a:t>obecný</a:t>
            </a:r>
            <a:r>
              <a:rPr lang="en-GB" altLang="cs-CZ" sz="2400" dirty="0"/>
              <a:t> </a:t>
            </a:r>
            <a:r>
              <a:rPr lang="cs-CZ" altLang="cs-CZ" sz="2400" dirty="0"/>
              <a:t>a „normální“ (N) 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/>
              <a:t>	</a:t>
            </a:r>
            <a:r>
              <a:rPr lang="cs-CZ" altLang="cs-CZ" sz="2400" dirty="0"/>
              <a:t>PCR</a:t>
            </a:r>
            <a:r>
              <a:rPr lang="en-GB" altLang="cs-CZ" sz="2400" dirty="0"/>
              <a:t> </a:t>
            </a:r>
            <a:r>
              <a:rPr lang="cs-CZ" altLang="cs-CZ" sz="2400" dirty="0"/>
              <a:t>Mix 1 obsahuje</a:t>
            </a:r>
            <a:r>
              <a:rPr lang="en-GB" altLang="cs-CZ" sz="2400" dirty="0"/>
              <a:t> primer </a:t>
            </a:r>
            <a:r>
              <a:rPr lang="cs-CZ" altLang="cs-CZ" sz="2400" dirty="0"/>
              <a:t>obecný</a:t>
            </a:r>
            <a:r>
              <a:rPr lang="en-GB" altLang="cs-CZ" sz="2400" dirty="0"/>
              <a:t> a </a:t>
            </a:r>
            <a:r>
              <a:rPr lang="cs-CZ" altLang="cs-CZ" sz="2400" dirty="0"/>
              <a:t>„mutovaný“ (M)</a:t>
            </a:r>
            <a:endParaRPr lang="cs-CZ" altLang="cs-CZ" sz="1800" dirty="0"/>
          </a:p>
        </p:txBody>
      </p:sp>
      <p:grpSp>
        <p:nvGrpSpPr>
          <p:cNvPr id="22531" name="Group 28"/>
          <p:cNvGrpSpPr>
            <a:grpSpLocks/>
          </p:cNvGrpSpPr>
          <p:nvPr/>
        </p:nvGrpSpPr>
        <p:grpSpPr bwMode="auto">
          <a:xfrm>
            <a:off x="1044575" y="3068638"/>
            <a:ext cx="6696075" cy="2728912"/>
            <a:chOff x="930" y="2387"/>
            <a:chExt cx="4218" cy="1719"/>
          </a:xfrm>
        </p:grpSpPr>
        <p:sp>
          <p:nvSpPr>
            <p:cNvPr id="22532" name="Rectangle 16"/>
            <p:cNvSpPr>
              <a:spLocks noChangeArrowheads="1"/>
            </p:cNvSpPr>
            <p:nvPr/>
          </p:nvSpPr>
          <p:spPr bwMode="auto">
            <a:xfrm>
              <a:off x="1156" y="2614"/>
              <a:ext cx="3992" cy="9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sp>
          <p:nvSpPr>
            <p:cNvPr id="22533" name="Line 17"/>
            <p:cNvSpPr>
              <a:spLocks noChangeShapeType="1"/>
            </p:cNvSpPr>
            <p:nvPr/>
          </p:nvSpPr>
          <p:spPr bwMode="auto">
            <a:xfrm>
              <a:off x="1216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4" name="Line 18"/>
            <p:cNvSpPr>
              <a:spLocks noChangeShapeType="1"/>
            </p:cNvSpPr>
            <p:nvPr/>
          </p:nvSpPr>
          <p:spPr bwMode="auto">
            <a:xfrm>
              <a:off x="2496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5" name="Line 19"/>
            <p:cNvSpPr>
              <a:spLocks noChangeShapeType="1"/>
            </p:cNvSpPr>
            <p:nvPr/>
          </p:nvSpPr>
          <p:spPr bwMode="auto">
            <a:xfrm>
              <a:off x="3243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6" name="Line 20"/>
            <p:cNvSpPr>
              <a:spLocks noChangeShapeType="1"/>
            </p:cNvSpPr>
            <p:nvPr/>
          </p:nvSpPr>
          <p:spPr bwMode="auto">
            <a:xfrm>
              <a:off x="4558" y="3158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7" name="Rectangle 21"/>
            <p:cNvSpPr>
              <a:spLocks noChangeArrowheads="1"/>
            </p:cNvSpPr>
            <p:nvPr/>
          </p:nvSpPr>
          <p:spPr bwMode="auto">
            <a:xfrm>
              <a:off x="1156" y="2387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/N</a:t>
              </a: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4014" y="2387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/N</a:t>
              </a:r>
            </a:p>
          </p:txBody>
        </p:sp>
        <p:sp>
          <p:nvSpPr>
            <p:cNvPr id="22539" name="Rectangle 23"/>
            <p:cNvSpPr>
              <a:spLocks noChangeArrowheads="1"/>
            </p:cNvSpPr>
            <p:nvPr/>
          </p:nvSpPr>
          <p:spPr bwMode="auto">
            <a:xfrm>
              <a:off x="2517" y="2387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/N</a:t>
              </a:r>
            </a:p>
          </p:txBody>
        </p:sp>
        <p:sp>
          <p:nvSpPr>
            <p:cNvPr id="22540" name="Rectangle 24"/>
            <p:cNvSpPr>
              <a:spLocks noChangeArrowheads="1"/>
            </p:cNvSpPr>
            <p:nvPr/>
          </p:nvSpPr>
          <p:spPr bwMode="auto">
            <a:xfrm>
              <a:off x="1746" y="2387"/>
              <a:ext cx="4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/M</a:t>
              </a:r>
            </a:p>
          </p:txBody>
        </p:sp>
        <p:sp>
          <p:nvSpPr>
            <p:cNvPr id="22541" name="Rectangle 25"/>
            <p:cNvSpPr>
              <a:spLocks noChangeArrowheads="1"/>
            </p:cNvSpPr>
            <p:nvPr/>
          </p:nvSpPr>
          <p:spPr bwMode="auto">
            <a:xfrm>
              <a:off x="4694" y="2387"/>
              <a:ext cx="4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/M</a:t>
              </a:r>
            </a:p>
          </p:txBody>
        </p:sp>
        <p:sp>
          <p:nvSpPr>
            <p:cNvPr id="22542" name="Rectangle 26"/>
            <p:cNvSpPr>
              <a:spLocks noChangeArrowheads="1"/>
            </p:cNvSpPr>
            <p:nvPr/>
          </p:nvSpPr>
          <p:spPr bwMode="auto">
            <a:xfrm>
              <a:off x="3198" y="2387"/>
              <a:ext cx="52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O</a:t>
              </a:r>
              <a:r>
                <a:rPr lang="en-GB" altLang="cs-CZ" sz="1800">
                  <a:latin typeface="Comic Sans MS" pitchFamily="66" charset="0"/>
                  <a:cs typeface="Arial" charset="0"/>
                </a:rPr>
                <a:t>/M</a:t>
              </a:r>
            </a:p>
          </p:txBody>
        </p:sp>
        <p:sp>
          <p:nvSpPr>
            <p:cNvPr id="22543" name="Line 27"/>
            <p:cNvSpPr>
              <a:spLocks noChangeShapeType="1"/>
            </p:cNvSpPr>
            <p:nvPr/>
          </p:nvSpPr>
          <p:spPr bwMode="auto">
            <a:xfrm>
              <a:off x="930" y="2704"/>
              <a:ext cx="0" cy="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292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1882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2608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3334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48" name="Rectangle 35"/>
            <p:cNvSpPr>
              <a:spLocks noChangeArrowheads="1"/>
            </p:cNvSpPr>
            <p:nvPr/>
          </p:nvSpPr>
          <p:spPr bwMode="auto">
            <a:xfrm>
              <a:off x="4150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9" name="Rectangle 36"/>
            <p:cNvSpPr>
              <a:spLocks noChangeArrowheads="1"/>
            </p:cNvSpPr>
            <p:nvPr/>
          </p:nvSpPr>
          <p:spPr bwMode="auto">
            <a:xfrm>
              <a:off x="4830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381" y="2614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3923" y="2614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2" name="Rectangle 39"/>
            <p:cNvSpPr>
              <a:spLocks noChangeArrowheads="1"/>
            </p:cNvSpPr>
            <p:nvPr/>
          </p:nvSpPr>
          <p:spPr bwMode="auto">
            <a:xfrm>
              <a:off x="1236" y="3702"/>
              <a:ext cx="91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Homozygo</a:t>
              </a:r>
              <a:r>
                <a:rPr lang="cs-CZ" altLang="cs-CZ" sz="1800">
                  <a:cs typeface="Arial" charset="0"/>
                </a:rPr>
                <a:t>t</a:t>
              </a:r>
              <a:endParaRPr lang="en-GB" altLang="cs-CZ" sz="1800">
                <a:cs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bez mutace</a:t>
              </a:r>
              <a:endParaRPr lang="en-GB" altLang="cs-CZ" sz="1800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2553" name="Rectangle 40"/>
            <p:cNvSpPr>
              <a:spLocks noChangeArrowheads="1"/>
            </p:cNvSpPr>
            <p:nvPr/>
          </p:nvSpPr>
          <p:spPr bwMode="auto">
            <a:xfrm>
              <a:off x="2610" y="3702"/>
              <a:ext cx="9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Heterozygo</a:t>
              </a:r>
              <a:r>
                <a:rPr lang="cs-CZ" altLang="cs-CZ" sz="1800">
                  <a:cs typeface="Arial" charset="0"/>
                </a:rPr>
                <a:t>t</a:t>
              </a:r>
              <a:endParaRPr lang="en-GB" altLang="cs-CZ" sz="1800">
                <a:cs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přenašeč</a:t>
              </a:r>
              <a:endParaRPr lang="en-GB" altLang="cs-CZ" sz="1800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2554" name="Rectangle 41"/>
            <p:cNvSpPr>
              <a:spLocks noChangeArrowheads="1"/>
            </p:cNvSpPr>
            <p:nvPr/>
          </p:nvSpPr>
          <p:spPr bwMode="auto">
            <a:xfrm>
              <a:off x="4111" y="3702"/>
              <a:ext cx="8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Homozygo</a:t>
              </a:r>
              <a:r>
                <a:rPr lang="cs-CZ" altLang="cs-CZ" sz="1800">
                  <a:cs typeface="Arial" charset="0"/>
                </a:rPr>
                <a:t>t</a:t>
              </a:r>
              <a:endParaRPr lang="en-GB" altLang="cs-CZ" sz="1800">
                <a:cs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mic Sans MS" pitchFamily="66" charset="0"/>
                  <a:cs typeface="Arial" charset="0"/>
                </a:rPr>
                <a:t>s mutací</a:t>
              </a:r>
              <a:endParaRPr lang="en-GB" altLang="cs-CZ" sz="1800">
                <a:latin typeface="Comic Sans MS" pitchFamily="66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3"/>
          <p:cNvGrpSpPr>
            <a:grpSpLocks/>
          </p:cNvGrpSpPr>
          <p:nvPr/>
        </p:nvGrpSpPr>
        <p:grpSpPr bwMode="auto">
          <a:xfrm>
            <a:off x="250825" y="1268413"/>
            <a:ext cx="8664575" cy="5184775"/>
            <a:chOff x="158" y="799"/>
            <a:chExt cx="4959" cy="3266"/>
          </a:xfrm>
        </p:grpSpPr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2069" y="1464"/>
              <a:ext cx="30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Kontrolní </a:t>
              </a:r>
              <a:r>
                <a:rPr lang="en-US" altLang="cs-CZ" sz="1800"/>
                <a:t>gen </a:t>
              </a:r>
              <a:r>
                <a:rPr lang="cs-CZ" altLang="cs-CZ" sz="1800"/>
                <a:t>– kontrola průběhu PCR</a:t>
              </a:r>
              <a:endParaRPr lang="en-US" altLang="cs-CZ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/>
                <a:t>CFTR gen </a:t>
              </a:r>
              <a:r>
                <a:rPr lang="cs-CZ" altLang="cs-CZ" sz="1800"/>
                <a:t> – obecný primer + primer specifický 		k </a:t>
              </a:r>
              <a:r>
                <a:rPr lang="cs-CZ" altLang="cs-CZ" sz="1800" u="sng"/>
                <a:t>sekvenci bez mutace</a:t>
              </a:r>
              <a:endParaRPr lang="en-US" altLang="cs-CZ" sz="1800" u="sng"/>
            </a:p>
          </p:txBody>
        </p:sp>
        <p:graphicFrame>
          <p:nvGraphicFramePr>
            <p:cNvPr id="23563" name="Object 2"/>
            <p:cNvGraphicFramePr>
              <a:graphicFrameLocks noChangeAspect="1"/>
            </p:cNvGraphicFramePr>
            <p:nvPr/>
          </p:nvGraphicFramePr>
          <p:xfrm>
            <a:off x="158" y="799"/>
            <a:ext cx="1905" cy="3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9" name="Rastrový obrázek" r:id="rId3" imgW="7430537" imgH="5466667" progId="PBrush">
                    <p:embed/>
                  </p:oleObj>
                </mc:Choice>
                <mc:Fallback>
                  <p:oleObj name="Rastrový obrázek" r:id="rId3" imgW="7430537" imgH="5466667" progId="PBrush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4000" contrast="68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406" r="39432"/>
                        <a:stretch>
                          <a:fillRect/>
                        </a:stretch>
                      </p:blipFill>
                      <p:spPr bwMode="auto">
                        <a:xfrm>
                          <a:off x="158" y="799"/>
                          <a:ext cx="1905" cy="3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2064" y="3097"/>
              <a:ext cx="283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kontrolní</a:t>
              </a:r>
              <a:r>
                <a:rPr lang="en-US" altLang="cs-CZ" sz="1800"/>
                <a:t> gen</a:t>
              </a:r>
              <a:r>
                <a:rPr lang="cs-CZ" altLang="cs-CZ" sz="1800"/>
                <a:t> – kontrola průběhu PCR</a:t>
              </a:r>
              <a:endParaRPr lang="en-US" altLang="cs-CZ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/>
                <a:t>CFTR gen</a:t>
              </a:r>
              <a:r>
                <a:rPr lang="cs-CZ" altLang="cs-CZ" sz="1800"/>
                <a:t> – obecný primer + primer specifický 		k </a:t>
              </a:r>
              <a:r>
                <a:rPr lang="cs-CZ" altLang="cs-CZ" sz="1800" u="sng"/>
                <a:t>sekvenci s mutací</a:t>
              </a:r>
            </a:p>
          </p:txBody>
        </p:sp>
        <p:sp>
          <p:nvSpPr>
            <p:cNvPr id="23565" name="Text Box 27"/>
            <p:cNvSpPr txBox="1">
              <a:spLocks noChangeArrowheads="1"/>
            </p:cNvSpPr>
            <p:nvPr/>
          </p:nvSpPr>
          <p:spPr bwMode="auto">
            <a:xfrm>
              <a:off x="793" y="93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FFFF"/>
                  </a:solidFill>
                </a:rPr>
                <a:t>NK</a:t>
              </a:r>
            </a:p>
          </p:txBody>
        </p:sp>
        <p:sp>
          <p:nvSpPr>
            <p:cNvPr id="23566" name="Text Box 29"/>
            <p:cNvSpPr txBox="1">
              <a:spLocks noChangeArrowheads="1"/>
            </p:cNvSpPr>
            <p:nvPr/>
          </p:nvSpPr>
          <p:spPr bwMode="auto">
            <a:xfrm>
              <a:off x="431" y="935"/>
              <a:ext cx="4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solidFill>
                    <a:srgbClr val="00FFFF"/>
                  </a:solidFill>
                </a:rPr>
                <a:t>DNA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solidFill>
                    <a:srgbClr val="00FFFF"/>
                  </a:solidFill>
                </a:rPr>
                <a:t>marker</a:t>
              </a:r>
            </a:p>
          </p:txBody>
        </p:sp>
        <p:sp>
          <p:nvSpPr>
            <p:cNvPr id="23567" name="Text Box 30"/>
            <p:cNvSpPr txBox="1">
              <a:spLocks noChangeArrowheads="1"/>
            </p:cNvSpPr>
            <p:nvPr/>
          </p:nvSpPr>
          <p:spPr bwMode="auto">
            <a:xfrm>
              <a:off x="1112" y="845"/>
              <a:ext cx="9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  </a:t>
              </a:r>
              <a:r>
                <a:rPr lang="cs-CZ" altLang="cs-CZ" sz="1800">
                  <a:solidFill>
                    <a:srgbClr val="00FFFF"/>
                  </a:solidFill>
                </a:rPr>
                <a:t>Pacient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FFFF"/>
                  </a:solidFill>
                </a:rPr>
                <a:t> 1     2     3 </a:t>
              </a:r>
            </a:p>
          </p:txBody>
        </p:sp>
        <p:sp>
          <p:nvSpPr>
            <p:cNvPr id="23568" name="Text Box 31"/>
            <p:cNvSpPr txBox="1">
              <a:spLocks noChangeArrowheads="1"/>
            </p:cNvSpPr>
            <p:nvPr/>
          </p:nvSpPr>
          <p:spPr bwMode="auto">
            <a:xfrm>
              <a:off x="1066" y="1207"/>
              <a:ext cx="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33CC"/>
                  </a:solidFill>
                </a:rPr>
                <a:t>  +      +     +</a:t>
              </a:r>
            </a:p>
          </p:txBody>
        </p:sp>
        <p:sp>
          <p:nvSpPr>
            <p:cNvPr id="23569" name="Text Box 32"/>
            <p:cNvSpPr txBox="1">
              <a:spLocks noChangeArrowheads="1"/>
            </p:cNvSpPr>
            <p:nvPr/>
          </p:nvSpPr>
          <p:spPr bwMode="auto">
            <a:xfrm>
              <a:off x="975" y="2791"/>
              <a:ext cx="8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33CC"/>
                  </a:solidFill>
                </a:rPr>
                <a:t>   +      -      +</a:t>
              </a:r>
            </a:p>
          </p:txBody>
        </p:sp>
      </p:grpSp>
      <p:sp>
        <p:nvSpPr>
          <p:cNvPr id="23555" name="TextovéPole 13"/>
          <p:cNvSpPr txBox="1">
            <a:spLocks noChangeArrowheads="1"/>
          </p:cNvSpPr>
          <p:nvPr/>
        </p:nvSpPr>
        <p:spPr bwMode="auto">
          <a:xfrm>
            <a:off x="3886200" y="19050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PCR Mix 0</a:t>
            </a:r>
          </a:p>
        </p:txBody>
      </p:sp>
      <p:sp>
        <p:nvSpPr>
          <p:cNvPr id="23556" name="TextovéPole 14"/>
          <p:cNvSpPr txBox="1">
            <a:spLocks noChangeArrowheads="1"/>
          </p:cNvSpPr>
          <p:nvPr/>
        </p:nvSpPr>
        <p:spPr bwMode="auto">
          <a:xfrm>
            <a:off x="3886200" y="4495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PCR Mix 1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752600" y="2200275"/>
            <a:ext cx="18288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1752600" y="4791075"/>
            <a:ext cx="18288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1752600" y="2743200"/>
            <a:ext cx="18288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1752600" y="5410200"/>
            <a:ext cx="1828800" cy="609600"/>
          </a:xfrm>
          <a:prstGeom prst="rightArrow">
            <a:avLst>
              <a:gd name="adj1" fmla="val 7647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1" name="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cs-CZ" altLang="cs-CZ"/>
              <a:t>Analýza PCR produktu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15000" t="11999" r="16250" b="6000"/>
          <a:stretch/>
        </p:blipFill>
        <p:spPr>
          <a:xfrm>
            <a:off x="0" y="-91439"/>
            <a:ext cx="911798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9600" y="1286579"/>
            <a:ext cx="4572000" cy="5114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810260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PCR MIX –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1 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vzorek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  <a:tabLst>
                <a:tab pos="810260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PCR mix 0</a:t>
            </a:r>
            <a:r>
              <a:rPr lang="cs-CZ" b="1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 (bez mutace)</a:t>
            </a:r>
            <a:r>
              <a:rPr lang="en-US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:</a:t>
            </a:r>
            <a:endParaRPr lang="cs-CZ" sz="1600" dirty="0">
              <a:solidFill>
                <a:srgbClr val="33CC33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voda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8.5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pufr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dNTP mix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4.0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Mg</a:t>
            </a:r>
            <a:r>
              <a:rPr lang="en-US" baseline="30000" dirty="0">
                <a:latin typeface="+mn-lt"/>
                <a:ea typeface="Times New Roman" panose="02020603050405020304" pitchFamily="18" charset="0"/>
              </a:rPr>
              <a:t>2</a:t>
            </a:r>
            <a:r>
              <a:rPr lang="cs-CZ" baseline="30000" dirty="0">
                <a:latin typeface="+mn-lt"/>
                <a:ea typeface="Times New Roman" panose="02020603050405020304" pitchFamily="18" charset="0"/>
              </a:rPr>
              <a:t>+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r>
              <a:rPr lang="en-US" baseline="-25000" dirty="0">
                <a:latin typeface="+mn-lt"/>
                <a:ea typeface="Times New Roman" panose="02020603050405020304" pitchFamily="18" charset="0"/>
              </a:rPr>
              <a:t>	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primer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M0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1.2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DNA	</a:t>
            </a:r>
            <a:r>
              <a:rPr lang="cs-CZ" u="sng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i="1" dirty="0" err="1">
                <a:latin typeface="+mn-lt"/>
                <a:ea typeface="Times New Roman" panose="02020603050405020304" pitchFamily="18" charset="0"/>
              </a:rPr>
              <a:t>Taq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 polymer</a:t>
            </a:r>
            <a:r>
              <a:rPr lang="cs-CZ" i="1" dirty="0" err="1">
                <a:latin typeface="+mn-lt"/>
                <a:ea typeface="Times New Roman" panose="02020603050405020304" pitchFamily="18" charset="0"/>
              </a:rPr>
              <a:t>áza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0.4 µl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631825" algn="l"/>
              </a:tabLst>
            </a:pPr>
            <a:r>
              <a:rPr lang="en-US" i="1" dirty="0">
                <a:latin typeface="+mn-lt"/>
                <a:ea typeface="Times New Roman" panose="02020603050405020304" pitchFamily="18" charset="0"/>
              </a:rPr>
              <a:t>	(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na ledu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)</a:t>
            </a:r>
            <a:br>
              <a:rPr lang="en-US" i="1" dirty="0">
                <a:latin typeface="+mn-lt"/>
                <a:ea typeface="Times New Roman" panose="02020603050405020304" pitchFamily="18" charset="0"/>
              </a:rPr>
            </a:br>
            <a:endParaRPr lang="cs-CZ" sz="1600" i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95800" y="20288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PCR mix 1</a:t>
            </a:r>
            <a:r>
              <a:rPr lang="cs-CZ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(s mutací)</a:t>
            </a: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:</a:t>
            </a:r>
            <a:endParaRPr lang="cs-CZ" sz="16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voda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8.5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pufr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dNTP mix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4.0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Mg</a:t>
            </a:r>
            <a:r>
              <a:rPr lang="en-US" baseline="30000" dirty="0">
                <a:latin typeface="+mn-lt"/>
                <a:ea typeface="Times New Roman" panose="02020603050405020304" pitchFamily="18" charset="0"/>
              </a:rPr>
              <a:t>2</a:t>
            </a:r>
            <a:r>
              <a:rPr lang="cs-CZ" baseline="30000" dirty="0">
                <a:latin typeface="+mn-lt"/>
                <a:ea typeface="Times New Roman" panose="02020603050405020304" pitchFamily="18" charset="0"/>
              </a:rPr>
              <a:t>+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r>
              <a:rPr lang="en-US" baseline="-25000" dirty="0">
                <a:latin typeface="+mn-lt"/>
                <a:ea typeface="Times New Roman" panose="02020603050405020304" pitchFamily="18" charset="0"/>
              </a:rPr>
              <a:t>	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primer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M1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1.2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DNA	</a:t>
            </a:r>
            <a:r>
              <a:rPr lang="cs-CZ" u="sng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i="1" dirty="0" err="1">
                <a:latin typeface="+mn-lt"/>
                <a:ea typeface="Times New Roman" panose="02020603050405020304" pitchFamily="18" charset="0"/>
              </a:rPr>
              <a:t>Taq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 polymer</a:t>
            </a:r>
            <a:r>
              <a:rPr lang="cs-CZ" i="1" dirty="0" err="1">
                <a:latin typeface="+mn-lt"/>
                <a:ea typeface="Times New Roman" panose="02020603050405020304" pitchFamily="18" charset="0"/>
              </a:rPr>
              <a:t>áza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0.4 µl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i="1" dirty="0">
                <a:latin typeface="+mn-lt"/>
                <a:ea typeface="Times New Roman" panose="02020603050405020304" pitchFamily="18" charset="0"/>
              </a:rPr>
              <a:t>	(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na ledu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)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73957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648325" algn="l"/>
              </a:tabLst>
            </a:pPr>
            <a:r>
              <a:rPr lang="en-US" sz="2400" b="1" dirty="0">
                <a:latin typeface="+mn-lt"/>
                <a:ea typeface="Times New Roman" panose="02020603050405020304" pitchFamily="18" charset="0"/>
              </a:rPr>
              <a:t>Po</a:t>
            </a:r>
            <a:r>
              <a:rPr lang="cs-CZ" sz="2400" b="1" dirty="0" err="1">
                <a:latin typeface="+mn-lt"/>
                <a:ea typeface="Times New Roman" panose="02020603050405020304" pitchFamily="18" charset="0"/>
              </a:rPr>
              <a:t>lymerázová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latin typeface="+mn-lt"/>
                <a:ea typeface="Times New Roman" panose="02020603050405020304" pitchFamily="18" charset="0"/>
              </a:rPr>
              <a:t>řetězová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latin typeface="+mn-lt"/>
                <a:ea typeface="Times New Roman" panose="02020603050405020304" pitchFamily="18" charset="0"/>
              </a:rPr>
              <a:t>reakce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(PCR)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 – </a:t>
            </a:r>
            <a:r>
              <a:rPr lang="en-US" sz="2400" b="1" cap="all" dirty="0" err="1">
                <a:latin typeface="+mn-lt"/>
                <a:ea typeface="Times New Roman" panose="02020603050405020304" pitchFamily="18" charset="0"/>
              </a:rPr>
              <a:t>muta</a:t>
            </a:r>
            <a:r>
              <a:rPr lang="cs-CZ" sz="2400" b="1" cap="all" dirty="0" err="1">
                <a:latin typeface="+mn-lt"/>
                <a:ea typeface="Times New Roman" panose="02020603050405020304" pitchFamily="18" charset="0"/>
              </a:rPr>
              <a:t>ce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 ΔF508 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	 	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(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cystická fibróza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)</a:t>
            </a:r>
            <a:endParaRPr lang="cs-CZ" sz="2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1" cap="all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3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HEMOCHROMATÓZA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hereditární hemochromatóza - relativně časté dědičné onemocnění charakterizované vstřebáváním nadbytku železa, jeho ukládáním v orgánech a z toho pak rezultujícím poškozením organismu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hepatopatie, diabetes mellitus, arthropatie, impotence, amenorhea,  kardiomyopatie, endokrinní poruchy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sérové železo, saturace transferinu, sérový ferritin, jaterní biopsie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venepunkční terapie, desferrioxamin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10136" r="25854" b="16696"/>
          <a:stretch/>
        </p:blipFill>
        <p:spPr bwMode="auto">
          <a:xfrm>
            <a:off x="539552" y="1115452"/>
            <a:ext cx="8087025" cy="45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563888" y="6372036"/>
            <a:ext cx="50626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95536" y="6372036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442507" y="643872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HFE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25255" y="644404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TFR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627784" y="1115452"/>
            <a:ext cx="373492" cy="1554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267744" y="74612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H63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467312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C282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340620" y="3106038"/>
            <a:ext cx="61549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6015667" y="116632"/>
            <a:ext cx="2948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accent2"/>
                </a:solidFill>
              </a:rPr>
              <a:t>http://www.rcsb.org/3d-view/1DE4/1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308304" y="892627"/>
            <a:ext cx="1739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Signal</a:t>
            </a:r>
            <a:r>
              <a:rPr lang="cs-CZ" sz="1600" dirty="0"/>
              <a:t> </a:t>
            </a:r>
            <a:r>
              <a:rPr lang="cs-CZ" sz="1600" dirty="0" err="1"/>
              <a:t>seq</a:t>
            </a:r>
            <a:r>
              <a:rPr lang="cs-CZ" sz="1600" dirty="0"/>
              <a:t>. </a:t>
            </a:r>
            <a:r>
              <a:rPr lang="cs-CZ" sz="1600" dirty="0" err="1"/>
              <a:t>cleaved</a:t>
            </a:r>
            <a:endParaRPr lang="cs-CZ" sz="1600" dirty="0"/>
          </a:p>
          <a:p>
            <a:r>
              <a:rPr lang="cs-CZ" sz="1600" dirty="0"/>
              <a:t>H63 = H41</a:t>
            </a:r>
          </a:p>
          <a:p>
            <a:r>
              <a:rPr lang="cs-CZ" sz="1600" dirty="0"/>
              <a:t>C282 = C260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56097" y="113623"/>
            <a:ext cx="366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HFE-TFR2 </a:t>
            </a:r>
            <a:r>
              <a:rPr lang="cs-CZ" sz="2400" dirty="0" err="1"/>
              <a:t>interaction</a:t>
            </a:r>
            <a:r>
              <a:rPr lang="cs-CZ" sz="2400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66982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319087"/>
            <a:ext cx="8181975" cy="900113"/>
          </a:xfrm>
        </p:spPr>
        <p:txBody>
          <a:bodyPr/>
          <a:lstStyle/>
          <a:p>
            <a:pPr eaLnBrk="1" hangingPunct="1"/>
            <a:r>
              <a:rPr lang="en-US" altLang="cs-CZ" sz="4000" b="1" dirty="0">
                <a:latin typeface="+mn-lt"/>
              </a:rPr>
              <a:t>CFTR</a:t>
            </a:r>
            <a:r>
              <a:rPr lang="cs-CZ" altLang="cs-CZ" sz="4000" b="1" dirty="0">
                <a:latin typeface="+mn-lt"/>
              </a:rPr>
              <a:t> gen</a:t>
            </a:r>
            <a:r>
              <a:rPr lang="en-US" altLang="cs-CZ" sz="4000" b="1" dirty="0">
                <a:latin typeface="+mn-lt"/>
              </a:rPr>
              <a:t>: </a:t>
            </a:r>
            <a:r>
              <a:rPr lang="cs-CZ" altLang="cs-CZ" sz="4000" b="1" dirty="0">
                <a:latin typeface="+mn-lt"/>
              </a:rPr>
              <a:t>mutace </a:t>
            </a:r>
            <a:r>
              <a:rPr lang="en-US" altLang="cs-CZ" sz="4000" b="1" dirty="0">
                <a:latin typeface="+mn-lt"/>
              </a:rPr>
              <a:t>delta F508</a:t>
            </a:r>
            <a:br>
              <a:rPr lang="en-US" altLang="cs-CZ" sz="4000" b="1" dirty="0">
                <a:latin typeface="+mn-lt"/>
              </a:rPr>
            </a:br>
            <a:r>
              <a:rPr lang="en-US" altLang="cs-CZ" sz="2400" b="1" dirty="0">
                <a:latin typeface="+mn-lt"/>
              </a:rPr>
              <a:t>= </a:t>
            </a:r>
            <a:r>
              <a:rPr lang="cs-CZ" altLang="cs-CZ" sz="2400" b="1" dirty="0">
                <a:latin typeface="+mn-lt"/>
              </a:rPr>
              <a:t>delece</a:t>
            </a:r>
            <a:r>
              <a:rPr lang="en-US" altLang="cs-CZ" sz="2400" b="1" dirty="0">
                <a:latin typeface="+mn-lt"/>
              </a:rPr>
              <a:t> </a:t>
            </a:r>
            <a:r>
              <a:rPr lang="cs-CZ" altLang="cs-CZ" sz="2400" b="1" dirty="0">
                <a:latin typeface="+mn-lt"/>
              </a:rPr>
              <a:t>fenylalaninu</a:t>
            </a:r>
            <a:r>
              <a:rPr lang="en-US" altLang="cs-CZ" sz="2400" b="1" dirty="0">
                <a:latin typeface="+mn-lt"/>
              </a:rPr>
              <a:t> </a:t>
            </a:r>
            <a:r>
              <a:rPr lang="en-US" altLang="cs-CZ" sz="2000" b="1" dirty="0">
                <a:latin typeface="+mn-lt"/>
              </a:rPr>
              <a:t>(508</a:t>
            </a:r>
            <a:r>
              <a:rPr lang="cs-CZ" altLang="cs-CZ" sz="2000" b="1" dirty="0">
                <a:latin typeface="+mn-lt"/>
              </a:rPr>
              <a:t>.</a:t>
            </a:r>
            <a:r>
              <a:rPr lang="en-US" altLang="cs-CZ" sz="2000" b="1" dirty="0">
                <a:latin typeface="+mn-lt"/>
              </a:rPr>
              <a:t> AA </a:t>
            </a:r>
            <a:r>
              <a:rPr lang="cs-CZ" altLang="cs-CZ" sz="2000" b="1" dirty="0">
                <a:latin typeface="+mn-lt"/>
              </a:rPr>
              <a:t>v proteinovém řetězci</a:t>
            </a:r>
            <a:r>
              <a:rPr lang="en-US" altLang="cs-CZ" sz="2000" dirty="0">
                <a:latin typeface="+mn-lt"/>
              </a:rPr>
              <a:t>)</a:t>
            </a:r>
            <a:endParaRPr lang="en-US" altLang="cs-CZ" sz="2000" b="1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5613"/>
            <a:ext cx="7924800" cy="4217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33CC33"/>
                </a:solidFill>
                <a:latin typeface="Times New Roman" pitchFamily="18" charset="0"/>
              </a:rPr>
              <a:t>Normální</a:t>
            </a: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 DNA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DNA     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dirty="0" err="1">
                <a:latin typeface="Times New Roman" pitchFamily="18" charset="0"/>
              </a:rPr>
              <a:t>ATC</a:t>
            </a:r>
            <a:r>
              <a:rPr lang="en-US" altLang="cs-CZ" sz="2800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TTT</a:t>
            </a:r>
            <a:r>
              <a:rPr lang="en-US" altLang="cs-CZ" sz="2800" dirty="0">
                <a:latin typeface="Times New Roman" pitchFamily="18" charset="0"/>
              </a:rPr>
              <a:t> GGT GTT … 3´</a:t>
            </a:r>
            <a:endParaRPr lang="en-US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Protein</a:t>
            </a:r>
            <a:r>
              <a:rPr lang="en-US" altLang="cs-CZ" sz="2800" dirty="0">
                <a:solidFill>
                  <a:schemeClr val="hlink"/>
                </a:solidFill>
                <a:latin typeface="Times New Roman" pitchFamily="18" charset="0"/>
              </a:rPr>
              <a:t>	   </a:t>
            </a:r>
            <a:r>
              <a:rPr lang="en-US" altLang="cs-CZ" sz="2800" dirty="0" err="1">
                <a:latin typeface="Times New Roman" pitchFamily="18" charset="0"/>
              </a:rPr>
              <a:t>Asn</a:t>
            </a:r>
            <a:r>
              <a:rPr lang="en-US" altLang="cs-CZ" sz="2800" dirty="0">
                <a:latin typeface="Times New Roman" pitchFamily="18" charset="0"/>
              </a:rPr>
              <a:t>    Ile     </a:t>
            </a:r>
            <a:r>
              <a:rPr lang="en-US" altLang="cs-CZ" sz="2800" dirty="0" err="1">
                <a:latin typeface="Times New Roman" pitchFamily="18" charset="0"/>
              </a:rPr>
              <a:t>Ile</a:t>
            </a:r>
            <a:r>
              <a:rPr lang="en-US" altLang="cs-CZ" sz="2800" dirty="0">
                <a:latin typeface="Times New Roman" pitchFamily="18" charset="0"/>
              </a:rPr>
              <a:t>   </a:t>
            </a:r>
            <a:r>
              <a:rPr lang="en-US" altLang="cs-CZ" sz="2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 err="1">
                <a:solidFill>
                  <a:srgbClr val="33CC33"/>
                </a:solidFill>
                <a:latin typeface="Times New Roman" pitchFamily="18" charset="0"/>
              </a:rPr>
              <a:t>Phe</a:t>
            </a:r>
            <a:r>
              <a:rPr lang="en-US" altLang="cs-CZ" sz="2800" dirty="0">
                <a:solidFill>
                  <a:srgbClr val="92D050"/>
                </a:solidFill>
                <a:latin typeface="Times New Roman" pitchFamily="18" charset="0"/>
              </a:rPr>
              <a:t>  </a:t>
            </a:r>
            <a:r>
              <a:rPr lang="en-US" altLang="cs-CZ" sz="2800" dirty="0" err="1">
                <a:latin typeface="Times New Roman" pitchFamily="18" charset="0"/>
              </a:rPr>
              <a:t>Gly</a:t>
            </a:r>
            <a:r>
              <a:rPr lang="en-US" altLang="cs-CZ" sz="2800" dirty="0">
                <a:latin typeface="Times New Roman" pitchFamily="18" charset="0"/>
              </a:rPr>
              <a:t>   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Po</a:t>
            </a:r>
            <a:r>
              <a:rPr lang="cs-CZ" altLang="cs-CZ" sz="2800" dirty="0" err="1">
                <a:latin typeface="Times New Roman" pitchFamily="18" charset="0"/>
              </a:rPr>
              <a:t>zice</a:t>
            </a:r>
            <a:r>
              <a:rPr lang="en-US" altLang="cs-CZ" sz="2800" dirty="0">
                <a:latin typeface="Times New Roman" pitchFamily="18" charset="0"/>
              </a:rPr>
              <a:t>	   505   506    507   </a:t>
            </a:r>
            <a:r>
              <a:rPr lang="en-US" altLang="cs-CZ" sz="2800" b="1" dirty="0">
                <a:latin typeface="Times New Roman" pitchFamily="18" charset="0"/>
              </a:rPr>
              <a:t>508</a:t>
            </a:r>
            <a:r>
              <a:rPr lang="en-US" altLang="cs-CZ" sz="2800" dirty="0">
                <a:latin typeface="Times New Roman" pitchFamily="18" charset="0"/>
              </a:rPr>
              <a:t>  509   510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Mut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ovaná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 DNA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DNA 	   </a:t>
            </a:r>
            <a:r>
              <a:rPr lang="en-US" altLang="cs-CZ" sz="2800" dirty="0">
                <a:latin typeface="Times New Roman" pitchFamily="18" charset="0"/>
              </a:rPr>
              <a:t>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AT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- - T</a:t>
            </a:r>
            <a:r>
              <a:rPr lang="en-US" altLang="cs-CZ" sz="2800" b="1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GGT GTT … 3´</a:t>
            </a: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DNA 	   </a:t>
            </a:r>
            <a:r>
              <a:rPr lang="en-US" altLang="cs-CZ" sz="2800" dirty="0">
                <a:latin typeface="Times New Roman" pitchFamily="18" charset="0"/>
              </a:rPr>
              <a:t>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ATT</a:t>
            </a:r>
            <a:r>
              <a:rPr lang="en-US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>
                <a:latin typeface="Times New Roman" pitchFamily="18" charset="0"/>
              </a:rPr>
              <a:t>   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cs-CZ" altLang="cs-CZ" sz="2800" b="1" dirty="0">
                <a:latin typeface="Times New Roman" pitchFamily="18" charset="0"/>
              </a:rPr>
              <a:t>     </a:t>
            </a:r>
            <a:r>
              <a:rPr lang="en-US" altLang="cs-CZ" sz="2800" dirty="0">
                <a:latin typeface="Times New Roman" pitchFamily="18" charset="0"/>
              </a:rPr>
              <a:t>GGT GTT … 3´</a:t>
            </a: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Protein</a:t>
            </a:r>
            <a:r>
              <a:rPr lang="en-US" altLang="cs-CZ" sz="2800" dirty="0">
                <a:solidFill>
                  <a:schemeClr val="hlink"/>
                </a:solidFill>
                <a:latin typeface="Times New Roman" pitchFamily="18" charset="0"/>
              </a:rPr>
              <a:t>	   </a:t>
            </a:r>
            <a:r>
              <a:rPr lang="en-US" altLang="cs-CZ" sz="2800" dirty="0" err="1">
                <a:latin typeface="Times New Roman" pitchFamily="18" charset="0"/>
              </a:rPr>
              <a:t>Asn</a:t>
            </a:r>
            <a:r>
              <a:rPr lang="en-US" altLang="cs-CZ" sz="2800" dirty="0">
                <a:latin typeface="Times New Roman" pitchFamily="18" charset="0"/>
              </a:rPr>
              <a:t>    Ile    </a:t>
            </a:r>
            <a:r>
              <a:rPr lang="en-US" altLang="cs-CZ" sz="2800" dirty="0" err="1">
                <a:latin typeface="Times New Roman" pitchFamily="18" charset="0"/>
              </a:rPr>
              <a:t>Ile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 err="1">
                <a:latin typeface="Times New Roman" pitchFamily="18" charset="0"/>
              </a:rPr>
              <a:t>Gly</a:t>
            </a:r>
            <a:r>
              <a:rPr lang="en-US" altLang="cs-CZ" sz="2800" dirty="0">
                <a:latin typeface="Times New Roman" pitchFamily="18" charset="0"/>
              </a:rPr>
              <a:t>   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Po</a:t>
            </a:r>
            <a:r>
              <a:rPr lang="cs-CZ" altLang="cs-CZ" sz="2800" dirty="0" err="1">
                <a:latin typeface="Times New Roman" pitchFamily="18" charset="0"/>
              </a:rPr>
              <a:t>zice</a:t>
            </a:r>
            <a:r>
              <a:rPr lang="en-US" altLang="cs-CZ" sz="2800" dirty="0">
                <a:latin typeface="Times New Roman" pitchFamily="18" charset="0"/>
              </a:rPr>
              <a:t>	   505   506   507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509    510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76800" y="21336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Levá složená závorka 2"/>
          <p:cNvSpPr/>
          <p:nvPr/>
        </p:nvSpPr>
        <p:spPr>
          <a:xfrm rot="16200000">
            <a:off x="5024717" y="4047564"/>
            <a:ext cx="286871" cy="1676400"/>
          </a:xfrm>
          <a:prstGeom prst="leftBrace">
            <a:avLst>
              <a:gd name="adj1" fmla="val 43627"/>
              <a:gd name="adj2" fmla="val 26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79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Cystická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fibrosa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79475" y="873125"/>
            <a:ext cx="7472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2400" u="sng">
                <a:solidFill>
                  <a:srgbClr val="CC0000"/>
                </a:solidFill>
              </a:rPr>
              <a:t>dědičné-autosomálně recesivní</a:t>
            </a:r>
            <a:r>
              <a:rPr lang="cs-CZ" altLang="cs-CZ" sz="2400"/>
              <a:t> (AR) onemocnění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závažná a chronicky progredující choroba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střední délka života 36,8 let</a:t>
            </a:r>
            <a:endParaRPr lang="cs-CZ" altLang="cs-CZ" sz="18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68375" y="2205038"/>
            <a:ext cx="748982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Multiorgánové</a:t>
            </a:r>
            <a:r>
              <a:rPr lang="cs-CZ" sz="2400" dirty="0">
                <a:solidFill>
                  <a:srgbClr val="CC0000"/>
                </a:solidFill>
              </a:rPr>
              <a:t> </a:t>
            </a:r>
            <a:r>
              <a:rPr lang="cs-CZ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postižení:</a:t>
            </a:r>
          </a:p>
          <a:p>
            <a:pPr>
              <a:defRPr/>
            </a:pPr>
            <a:endParaRPr lang="cs-CZ" sz="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Dýchací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cesty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/>
              <a:t>h</a:t>
            </a:r>
            <a:r>
              <a:rPr lang="en-US" sz="2000" dirty="0" err="1"/>
              <a:t>ustý</a:t>
            </a:r>
            <a:r>
              <a:rPr lang="en-US" sz="2000" dirty="0"/>
              <a:t> </a:t>
            </a:r>
            <a:r>
              <a:rPr lang="en-US" sz="2000" dirty="0" err="1"/>
              <a:t>hlen</a:t>
            </a:r>
            <a:r>
              <a:rPr lang="en-US" sz="2000" dirty="0"/>
              <a:t> </a:t>
            </a:r>
            <a:r>
              <a:rPr lang="en-US" sz="2000" dirty="0" err="1"/>
              <a:t>vede</a:t>
            </a:r>
            <a:r>
              <a:rPr lang="en-US" sz="2000" dirty="0"/>
              <a:t> k </a:t>
            </a:r>
            <a:r>
              <a:rPr lang="en-US" sz="2000" dirty="0" err="1"/>
              <a:t>obstrukci</a:t>
            </a:r>
            <a:r>
              <a:rPr lang="en-US" sz="2000" dirty="0"/>
              <a:t> </a:t>
            </a:r>
            <a:r>
              <a:rPr lang="cs-CZ" sz="2000" dirty="0"/>
              <a:t>dýchacích cest</a:t>
            </a:r>
          </a:p>
          <a:p>
            <a:pPr>
              <a:defRPr/>
            </a:pPr>
            <a:r>
              <a:rPr lang="cs-CZ" sz="2000" dirty="0"/>
              <a:t>	               </a:t>
            </a:r>
            <a:r>
              <a:rPr lang="en-US" sz="2000" dirty="0" err="1"/>
              <a:t>infekce</a:t>
            </a:r>
            <a:r>
              <a:rPr lang="en-US" sz="2000" dirty="0"/>
              <a:t> a </a:t>
            </a:r>
            <a:r>
              <a:rPr lang="en-US" sz="2000" dirty="0" err="1"/>
              <a:t>sekundární</a:t>
            </a:r>
            <a:r>
              <a:rPr lang="en-US" sz="2000" dirty="0"/>
              <a:t> </a:t>
            </a:r>
            <a:r>
              <a:rPr lang="en-US" sz="2000" dirty="0" err="1"/>
              <a:t>zánětlivý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                            </a:t>
            </a:r>
            <a:r>
              <a:rPr lang="en-US" sz="2000" dirty="0" err="1"/>
              <a:t>progresivní</a:t>
            </a:r>
            <a:r>
              <a:rPr lang="en-US" sz="2000" dirty="0"/>
              <a:t> </a:t>
            </a:r>
            <a:r>
              <a:rPr lang="en-US" sz="2000" dirty="0" err="1"/>
              <a:t>destrukc</a:t>
            </a:r>
            <a:r>
              <a:rPr lang="cs-CZ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plic</a:t>
            </a:r>
            <a:r>
              <a:rPr lang="en-US" sz="2000" dirty="0"/>
              <a:t>.</a:t>
            </a:r>
            <a:endParaRPr lang="cs-CZ" sz="2000" dirty="0"/>
          </a:p>
          <a:p>
            <a:pPr>
              <a:defRPr/>
            </a:pPr>
            <a:endParaRPr lang="cs-CZ" sz="800" dirty="0"/>
          </a:p>
          <a:p>
            <a:pPr>
              <a:buFontTx/>
              <a:buChar char="-"/>
              <a:defRPr/>
            </a:pP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Pankreas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sz="2000" dirty="0"/>
              <a:t>p</a:t>
            </a:r>
            <a:r>
              <a:rPr lang="en-US" sz="2000" dirty="0" err="1"/>
              <a:t>ankreatická</a:t>
            </a:r>
            <a:r>
              <a:rPr lang="cs-CZ" sz="2000" dirty="0"/>
              <a:t> </a:t>
            </a:r>
            <a:r>
              <a:rPr lang="en-US" sz="2000" dirty="0" err="1"/>
              <a:t>insuficience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     	       </a:t>
            </a:r>
            <a:r>
              <a:rPr lang="en-US" sz="2000" dirty="0" err="1"/>
              <a:t>tukov</a:t>
            </a:r>
            <a:r>
              <a:rPr lang="cs-CZ" sz="2000" dirty="0"/>
              <a:t>á</a:t>
            </a:r>
            <a:r>
              <a:rPr lang="en-US" sz="2000" dirty="0"/>
              <a:t> a </a:t>
            </a:r>
            <a:r>
              <a:rPr lang="en-US" sz="2000" dirty="0" err="1"/>
              <a:t>proteinov</a:t>
            </a:r>
            <a:r>
              <a:rPr lang="cs-CZ" sz="2000" dirty="0"/>
              <a:t>á</a:t>
            </a:r>
            <a:r>
              <a:rPr lang="en-US" sz="2000" dirty="0"/>
              <a:t> </a:t>
            </a:r>
            <a:r>
              <a:rPr lang="en-US" sz="2000" dirty="0" err="1"/>
              <a:t>malabsorpci</a:t>
            </a:r>
            <a:endParaRPr lang="cs-CZ" sz="2000" dirty="0"/>
          </a:p>
          <a:p>
            <a:pPr>
              <a:defRPr/>
            </a:pPr>
            <a:endParaRPr lang="cs-CZ" sz="800" dirty="0"/>
          </a:p>
          <a:p>
            <a:pPr>
              <a:buFontTx/>
              <a:buChar char="-"/>
              <a:defRPr/>
            </a:pP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Játra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sz="2000" dirty="0"/>
              <a:t>j</a:t>
            </a:r>
            <a:r>
              <a:rPr lang="en-US" sz="2000" dirty="0" err="1"/>
              <a:t>aterní</a:t>
            </a:r>
            <a:r>
              <a:rPr lang="en-US" sz="2000" dirty="0"/>
              <a:t> l</a:t>
            </a:r>
            <a:r>
              <a:rPr lang="cs-CZ" sz="2000" dirty="0"/>
              <a:t>é</a:t>
            </a:r>
            <a:r>
              <a:rPr lang="en-US" sz="2000" dirty="0" err="1"/>
              <a:t>ze</a:t>
            </a:r>
            <a:r>
              <a:rPr lang="en-US" sz="2000" dirty="0"/>
              <a:t>, </a:t>
            </a:r>
            <a:r>
              <a:rPr lang="en-US" sz="2000" dirty="0" err="1"/>
              <a:t>fokální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cs-CZ" sz="2000" dirty="0"/>
              <a:t>á</a:t>
            </a:r>
            <a:r>
              <a:rPr lang="en-US" sz="2000" dirty="0" err="1"/>
              <a:t>rní</a:t>
            </a:r>
            <a:r>
              <a:rPr lang="en-US" sz="2000" dirty="0"/>
              <a:t> </a:t>
            </a:r>
            <a:r>
              <a:rPr lang="en-US" sz="2000" dirty="0" err="1"/>
              <a:t>cirhóza</a:t>
            </a:r>
            <a:endParaRPr lang="cs-CZ" sz="2000" dirty="0"/>
          </a:p>
          <a:p>
            <a:pPr>
              <a:buFontTx/>
              <a:buChar char="-"/>
              <a:defRPr/>
            </a:pPr>
            <a:endParaRPr lang="cs-CZ" sz="800" dirty="0"/>
          </a:p>
          <a:p>
            <a:pPr>
              <a:buFontTx/>
              <a:buChar char="-"/>
              <a:defRPr/>
            </a:pP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Intestinum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sz="2000" dirty="0"/>
              <a:t>o</a:t>
            </a:r>
            <a:r>
              <a:rPr lang="en-US" sz="2000" dirty="0" err="1"/>
              <a:t>bstrukce</a:t>
            </a:r>
            <a:r>
              <a:rPr lang="en-US" sz="2000" dirty="0"/>
              <a:t> </a:t>
            </a:r>
            <a:r>
              <a:rPr lang="en-US" sz="2000" dirty="0" err="1"/>
              <a:t>střeva</a:t>
            </a:r>
            <a:r>
              <a:rPr lang="en-US" sz="2000" dirty="0"/>
              <a:t>,</a:t>
            </a:r>
            <a:r>
              <a:rPr lang="cs-CZ" sz="2000" dirty="0"/>
              <a:t> </a:t>
            </a:r>
            <a:r>
              <a:rPr lang="cs-CZ" sz="2000" i="1" dirty="0" err="1"/>
              <a:t>Meconiový</a:t>
            </a:r>
            <a:r>
              <a:rPr lang="cs-CZ" sz="2000" i="1" dirty="0"/>
              <a:t> </a:t>
            </a:r>
            <a:r>
              <a:rPr lang="cs-CZ" sz="2000" i="1" dirty="0" err="1"/>
              <a:t>illeus</a:t>
            </a:r>
            <a:r>
              <a:rPr lang="cs-CZ" sz="2000" dirty="0"/>
              <a:t> </a:t>
            </a:r>
            <a:r>
              <a:rPr lang="cs-CZ" sz="1200" dirty="0"/>
              <a:t>(</a:t>
            </a:r>
            <a:r>
              <a:rPr lang="en-US" sz="1200" dirty="0"/>
              <a:t>15-20%</a:t>
            </a:r>
            <a:r>
              <a:rPr lang="cs-CZ" sz="1200" dirty="0"/>
              <a:t> </a:t>
            </a:r>
            <a:r>
              <a:rPr lang="en-US" sz="1200" dirty="0" err="1"/>
              <a:t>dětí</a:t>
            </a:r>
            <a:r>
              <a:rPr lang="cs-CZ" sz="1200" dirty="0"/>
              <a:t>)</a:t>
            </a:r>
          </a:p>
          <a:p>
            <a:pPr>
              <a:buFontTx/>
              <a:buChar char="-"/>
              <a:defRPr/>
            </a:pPr>
            <a:endParaRPr lang="cs-CZ" sz="1200" dirty="0"/>
          </a:p>
          <a:p>
            <a:pPr>
              <a:buFontTx/>
              <a:buChar char="-"/>
              <a:defRPr/>
            </a:pP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Reprodukční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trakt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 dirty="0" err="1"/>
              <a:t>bsence</a:t>
            </a:r>
            <a:r>
              <a:rPr lang="en-US" sz="2000" dirty="0"/>
              <a:t> </a:t>
            </a:r>
            <a:r>
              <a:rPr lang="en-US" sz="2000" i="1" dirty="0"/>
              <a:t>vas deferens</a:t>
            </a:r>
            <a:r>
              <a:rPr lang="en-US" sz="2000" dirty="0"/>
              <a:t>,</a:t>
            </a:r>
            <a:r>
              <a:rPr lang="cs-CZ" sz="2000" dirty="0"/>
              <a:t> i</a:t>
            </a:r>
            <a:r>
              <a:rPr lang="en-US" sz="2000" dirty="0" err="1"/>
              <a:t>nfertil</a:t>
            </a:r>
            <a:r>
              <a:rPr lang="cs-CZ" sz="2000" dirty="0" err="1"/>
              <a:t>ita</a:t>
            </a:r>
            <a:r>
              <a:rPr lang="cs-CZ" sz="2000" dirty="0"/>
              <a:t> </a:t>
            </a:r>
            <a:r>
              <a:rPr lang="cs-CZ" sz="1200" dirty="0"/>
              <a:t>(</a:t>
            </a:r>
            <a:r>
              <a:rPr lang="en-US" sz="1200" dirty="0"/>
              <a:t>95% </a:t>
            </a:r>
            <a:r>
              <a:rPr lang="en-US" sz="1200" dirty="0" err="1"/>
              <a:t>mužů</a:t>
            </a:r>
            <a:r>
              <a:rPr lang="cs-CZ" sz="1200" dirty="0"/>
              <a:t>)</a:t>
            </a:r>
          </a:p>
          <a:p>
            <a:pPr>
              <a:buFontTx/>
              <a:buChar char="-"/>
              <a:defRPr/>
            </a:pPr>
            <a:endParaRPr lang="cs-CZ" sz="800" dirty="0"/>
          </a:p>
          <a:p>
            <a:pPr>
              <a:defRPr/>
            </a:pP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Kůže</a:t>
            </a:r>
            <a:r>
              <a:rPr lang="cs-CZ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sz="2000" dirty="0"/>
              <a:t>m</a:t>
            </a:r>
            <a:r>
              <a:rPr lang="en-US" sz="2000" dirty="0" err="1"/>
              <a:t>alfunkce</a:t>
            </a:r>
            <a:r>
              <a:rPr lang="en-US" sz="2000" dirty="0"/>
              <a:t> </a:t>
            </a:r>
            <a:r>
              <a:rPr lang="en-US" sz="2000" dirty="0" err="1"/>
              <a:t>potních</a:t>
            </a:r>
            <a:r>
              <a:rPr lang="en-US" sz="2000" dirty="0"/>
              <a:t> </a:t>
            </a:r>
            <a:r>
              <a:rPr lang="en-US" sz="2000" dirty="0" err="1"/>
              <a:t>žláz</a:t>
            </a:r>
            <a:r>
              <a:rPr lang="cs-CZ" sz="2000" dirty="0"/>
              <a:t>, </a:t>
            </a:r>
            <a:r>
              <a:rPr lang="en-US" sz="2000" dirty="0" err="1"/>
              <a:t>zvýšený</a:t>
            </a:r>
            <a:r>
              <a:rPr lang="en-US" sz="2000" dirty="0"/>
              <a:t> </a:t>
            </a:r>
            <a:r>
              <a:rPr lang="en-US" sz="2000" dirty="0" err="1"/>
              <a:t>obsah</a:t>
            </a:r>
            <a:r>
              <a:rPr lang="en-US" sz="2000" dirty="0"/>
              <a:t> soli v </a:t>
            </a:r>
            <a:r>
              <a:rPr lang="en-US" sz="2000" dirty="0" err="1"/>
              <a:t>potu</a:t>
            </a:r>
            <a:endParaRPr lang="cs-CZ" sz="2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Příčina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cystické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fibrosy</a:t>
            </a:r>
          </a:p>
        </p:txBody>
      </p:sp>
      <p:sp>
        <p:nvSpPr>
          <p:cNvPr id="26627" name="Text Box 52"/>
          <p:cNvSpPr txBox="1">
            <a:spLocks noChangeArrowheads="1"/>
          </p:cNvSpPr>
          <p:nvPr/>
        </p:nvSpPr>
        <p:spPr bwMode="auto">
          <a:xfrm>
            <a:off x="5508625" y="5157788"/>
            <a:ext cx="276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NBD</a:t>
            </a:r>
            <a:r>
              <a:rPr lang="cs-CZ" altLang="cs-CZ" sz="1800"/>
              <a:t>-nucleotid vázající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domény (ATP)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26628" name="Group 67"/>
          <p:cNvGrpSpPr>
            <a:grpSpLocks/>
          </p:cNvGrpSpPr>
          <p:nvPr/>
        </p:nvGrpSpPr>
        <p:grpSpPr bwMode="auto">
          <a:xfrm>
            <a:off x="1331913" y="3141663"/>
            <a:ext cx="3959225" cy="3003550"/>
            <a:chOff x="839" y="1979"/>
            <a:chExt cx="2494" cy="1892"/>
          </a:xfrm>
        </p:grpSpPr>
        <p:sp>
          <p:nvSpPr>
            <p:cNvPr id="26634" name="Oval 4"/>
            <p:cNvSpPr>
              <a:spLocks noChangeArrowheads="1"/>
            </p:cNvSpPr>
            <p:nvPr/>
          </p:nvSpPr>
          <p:spPr bwMode="auto">
            <a:xfrm>
              <a:off x="2258" y="3169"/>
              <a:ext cx="356" cy="34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5" name="Rectangle 5" descr="10%"/>
            <p:cNvSpPr>
              <a:spLocks noChangeArrowheads="1"/>
            </p:cNvSpPr>
            <p:nvPr/>
          </p:nvSpPr>
          <p:spPr bwMode="auto">
            <a:xfrm>
              <a:off x="2412" y="2609"/>
              <a:ext cx="831" cy="445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36" name="Oval 6"/>
            <p:cNvSpPr>
              <a:spLocks noChangeArrowheads="1"/>
            </p:cNvSpPr>
            <p:nvPr/>
          </p:nvSpPr>
          <p:spPr bwMode="auto">
            <a:xfrm>
              <a:off x="1501" y="3177"/>
              <a:ext cx="355" cy="34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7" name="Oval 7"/>
            <p:cNvSpPr>
              <a:spLocks noChangeArrowheads="1"/>
            </p:cNvSpPr>
            <p:nvPr/>
          </p:nvSpPr>
          <p:spPr bwMode="auto">
            <a:xfrm>
              <a:off x="1800" y="3330"/>
              <a:ext cx="544" cy="541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1986" y="3479"/>
              <a:ext cx="19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R</a:t>
              </a:r>
            </a:p>
          </p:txBody>
        </p:sp>
        <p:sp>
          <p:nvSpPr>
            <p:cNvPr id="26639" name="Rectangle 9"/>
            <p:cNvSpPr>
              <a:spLocks noChangeArrowheads="1"/>
            </p:cNvSpPr>
            <p:nvPr/>
          </p:nvSpPr>
          <p:spPr bwMode="auto">
            <a:xfrm>
              <a:off x="1501" y="3260"/>
              <a:ext cx="36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/>
                <a:t>NBD1</a:t>
              </a:r>
            </a:p>
          </p:txBody>
        </p:sp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2274" y="3266"/>
              <a:ext cx="36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/>
                <a:t>NBD2</a:t>
              </a:r>
            </a:p>
          </p:txBody>
        </p:sp>
        <p:sp>
          <p:nvSpPr>
            <p:cNvPr id="26641" name="Rectangle 13" descr="10%"/>
            <p:cNvSpPr>
              <a:spLocks noChangeArrowheads="1"/>
            </p:cNvSpPr>
            <p:nvPr/>
          </p:nvSpPr>
          <p:spPr bwMode="auto">
            <a:xfrm>
              <a:off x="884" y="2609"/>
              <a:ext cx="871" cy="43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42" name="AutoShape 18"/>
            <p:cNvSpPr>
              <a:spLocks noChangeArrowheads="1"/>
            </p:cNvSpPr>
            <p:nvPr/>
          </p:nvSpPr>
          <p:spPr bwMode="auto">
            <a:xfrm>
              <a:off x="1499" y="2489"/>
              <a:ext cx="446" cy="660"/>
            </a:xfrm>
            <a:prstGeom prst="roundRect">
              <a:avLst>
                <a:gd name="adj" fmla="val 12495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1522" y="2691"/>
              <a:ext cx="3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TM1</a:t>
              </a:r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2162" y="2482"/>
              <a:ext cx="446" cy="660"/>
            </a:xfrm>
            <a:prstGeom prst="roundRect">
              <a:avLst>
                <a:gd name="adj" fmla="val 12495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2166" y="2699"/>
              <a:ext cx="396" cy="21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TM2</a:t>
              </a:r>
            </a:p>
          </p:txBody>
        </p:sp>
        <p:sp>
          <p:nvSpPr>
            <p:cNvPr id="26646" name="Rectangle 25"/>
            <p:cNvSpPr>
              <a:spLocks noChangeArrowheads="1"/>
            </p:cNvSpPr>
            <p:nvPr/>
          </p:nvSpPr>
          <p:spPr bwMode="auto">
            <a:xfrm>
              <a:off x="1898" y="1979"/>
              <a:ext cx="33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/>
                <a:t>Cl</a:t>
              </a:r>
              <a:r>
                <a:rPr lang="cs-CZ" altLang="cs-CZ" sz="2800" baseline="30000"/>
                <a:t>-</a:t>
              </a:r>
            </a:p>
          </p:txBody>
        </p:sp>
        <p:sp>
          <p:nvSpPr>
            <p:cNvPr id="26647" name="Line 50"/>
            <p:cNvSpPr>
              <a:spLocks noChangeShapeType="1"/>
            </p:cNvSpPr>
            <p:nvPr/>
          </p:nvSpPr>
          <p:spPr bwMode="auto">
            <a:xfrm>
              <a:off x="2072" y="2311"/>
              <a:ext cx="0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3197" y="2555"/>
              <a:ext cx="136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839" y="2555"/>
              <a:ext cx="136" cy="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26629" name="Text Box 60"/>
          <p:cNvSpPr txBox="1">
            <a:spLocks noChangeArrowheads="1"/>
          </p:cNvSpPr>
          <p:nvPr/>
        </p:nvSpPr>
        <p:spPr bwMode="auto">
          <a:xfrm>
            <a:off x="323850" y="908050"/>
            <a:ext cx="86407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- </a:t>
            </a:r>
            <a:r>
              <a:rPr lang="cs-CZ" altLang="cs-CZ" sz="2000"/>
              <a:t>mutace v genu CFTR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- CFTR kóduje chloridový  kanál: cystic fibrosis transmembrane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conductance regulator</a:t>
            </a:r>
            <a:r>
              <a:rPr lang="en-US" altLang="cs-CZ" sz="2000"/>
              <a:t> –</a:t>
            </a:r>
            <a:r>
              <a:rPr lang="cs-CZ" altLang="cs-CZ" sz="2000"/>
              <a:t> transport Cl</a:t>
            </a:r>
            <a:r>
              <a:rPr lang="cs-CZ" altLang="cs-CZ" sz="2000" baseline="30000"/>
              <a:t>-</a:t>
            </a:r>
            <a:r>
              <a:rPr lang="cs-CZ" altLang="cs-CZ" sz="2000"/>
              <a:t> přes plasmatickou membránu epiteliáních buněk výstelky dýchacích cest a jiných žláz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- cAMP regulovaný chloridový  kanál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6630" name="Text Box 62"/>
          <p:cNvSpPr txBox="1">
            <a:spLocks noChangeArrowheads="1"/>
          </p:cNvSpPr>
          <p:nvPr/>
        </p:nvSpPr>
        <p:spPr bwMode="auto">
          <a:xfrm>
            <a:off x="1835150" y="6283325"/>
            <a:ext cx="3721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</a:t>
            </a:r>
            <a:r>
              <a:rPr lang="cs-CZ" altLang="cs-CZ" sz="1800"/>
              <a:t>-regulační doména (cAMPdep.)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6631" name="Text Box 63"/>
          <p:cNvSpPr txBox="1">
            <a:spLocks noChangeArrowheads="1"/>
          </p:cNvSpPr>
          <p:nvPr/>
        </p:nvSpPr>
        <p:spPr bwMode="auto">
          <a:xfrm>
            <a:off x="5076825" y="3284538"/>
            <a:ext cx="26717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TM</a:t>
            </a:r>
            <a:r>
              <a:rPr lang="cs-CZ" altLang="cs-CZ" sz="1800"/>
              <a:t>- transmembránové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domény</a:t>
            </a:r>
          </a:p>
        </p:txBody>
      </p:sp>
      <p:sp>
        <p:nvSpPr>
          <p:cNvPr id="26632" name="Text Box 65"/>
          <p:cNvSpPr txBox="1">
            <a:spLocks noChangeArrowheads="1"/>
          </p:cNvSpPr>
          <p:nvPr/>
        </p:nvSpPr>
        <p:spPr bwMode="auto">
          <a:xfrm>
            <a:off x="468313" y="34290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lumen</a:t>
            </a:r>
          </a:p>
        </p:txBody>
      </p:sp>
      <p:sp>
        <p:nvSpPr>
          <p:cNvPr id="26633" name="Text Box 66"/>
          <p:cNvSpPr txBox="1">
            <a:spLocks noChangeArrowheads="1"/>
          </p:cNvSpPr>
          <p:nvPr/>
        </p:nvSpPr>
        <p:spPr bwMode="auto">
          <a:xfrm>
            <a:off x="250825" y="51577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cytoplasma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Mutace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CFTR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genu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2620963"/>
          </a:xfrm>
        </p:spPr>
        <p:txBody>
          <a:bodyPr/>
          <a:lstStyle/>
          <a:p>
            <a:pPr eaLnBrk="1" hangingPunct="1"/>
            <a:r>
              <a:rPr lang="cs-CZ" altLang="cs-CZ" sz="2400" b="1"/>
              <a:t>mutace jsou germinální (ve všech buňkách jedince)</a:t>
            </a:r>
          </a:p>
          <a:p>
            <a:pPr eaLnBrk="1" hangingPunct="1"/>
            <a:r>
              <a:rPr lang="cs-CZ" altLang="cs-CZ" sz="2400" b="1"/>
              <a:t>somatické nebyly dosud popsány</a:t>
            </a:r>
          </a:p>
          <a:p>
            <a:pPr eaLnBrk="1" hangingPunct="1"/>
            <a:r>
              <a:rPr lang="cs-CZ" altLang="cs-CZ" sz="2400" b="1"/>
              <a:t>ancestrální povaha mutací přenášeny z generace na generaci</a:t>
            </a:r>
          </a:p>
          <a:p>
            <a:pPr eaLnBrk="1" hangingPunct="1"/>
            <a:r>
              <a:rPr lang="cs-CZ" altLang="cs-CZ" sz="2400" b="1"/>
              <a:t>mutace de novo – velmi vzácně</a:t>
            </a:r>
          </a:p>
          <a:p>
            <a:pPr eaLnBrk="1" hangingPunct="1"/>
            <a:r>
              <a:rPr lang="cs-CZ" altLang="cs-CZ" sz="2400" b="1"/>
              <a:t>distribuce mutací je populačně specifická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2124075" y="3644900"/>
            <a:ext cx="48244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001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HFE gen: mutace C282Y</a:t>
            </a:r>
            <a:br>
              <a:rPr lang="cs-CZ" altLang="cs-CZ" b="1" dirty="0"/>
            </a:br>
            <a:r>
              <a:rPr lang="en-US" altLang="cs-CZ" sz="2400" b="1" dirty="0">
                <a:solidFill>
                  <a:srgbClr val="000000"/>
                </a:solidFill>
              </a:rPr>
              <a:t>= </a:t>
            </a:r>
            <a:r>
              <a:rPr lang="cs-CZ" altLang="cs-CZ" sz="2400" b="1" dirty="0">
                <a:solidFill>
                  <a:srgbClr val="000000"/>
                </a:solidFill>
              </a:rPr>
              <a:t>nahrazení cysteinu tyrozinem</a:t>
            </a:r>
            <a:r>
              <a:rPr lang="en-US" altLang="cs-CZ" sz="2400" b="1" dirty="0">
                <a:solidFill>
                  <a:srgbClr val="000000"/>
                </a:solidFill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</a:rPr>
              <a:t>(282</a:t>
            </a:r>
            <a:r>
              <a:rPr lang="cs-CZ" altLang="cs-CZ" sz="2000" b="1" dirty="0">
                <a:solidFill>
                  <a:srgbClr val="000000"/>
                </a:solidFill>
              </a:rPr>
              <a:t>.</a:t>
            </a:r>
            <a:r>
              <a:rPr lang="en-US" altLang="cs-CZ" sz="2000" b="1" dirty="0">
                <a:solidFill>
                  <a:srgbClr val="000000"/>
                </a:solidFill>
              </a:rPr>
              <a:t> AA </a:t>
            </a:r>
            <a:r>
              <a:rPr lang="cs-CZ" altLang="cs-CZ" sz="2000" b="1" dirty="0">
                <a:solidFill>
                  <a:srgbClr val="000000"/>
                </a:solidFill>
              </a:rPr>
              <a:t>v proteinovém </a:t>
            </a:r>
            <a:r>
              <a:rPr lang="cs-CZ" altLang="cs-CZ" sz="2000" b="1" dirty="0" err="1">
                <a:solidFill>
                  <a:srgbClr val="000000"/>
                </a:solidFill>
              </a:rPr>
              <a:t>řeetězci</a:t>
            </a:r>
            <a:r>
              <a:rPr lang="en-US" altLang="cs-CZ" sz="2000" dirty="0">
                <a:solidFill>
                  <a:srgbClr val="000000"/>
                </a:solidFill>
              </a:rPr>
              <a:t>)</a:t>
            </a:r>
            <a:endParaRPr lang="cs-CZ" altLang="cs-CZ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33CC33"/>
                </a:solidFill>
                <a:latin typeface="Times New Roman" pitchFamily="18" charset="0"/>
              </a:rPr>
              <a:t>Normální DNA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5´...... G / </a:t>
            </a:r>
            <a:r>
              <a:rPr lang="cs-CZ" altLang="cs-CZ" sz="2800" b="1" dirty="0" err="1">
                <a:latin typeface="Times New Roman" pitchFamily="18" charset="0"/>
              </a:rPr>
              <a:t>T</a:t>
            </a:r>
            <a:r>
              <a:rPr lang="cs-CZ" altLang="cs-CZ" sz="2800" b="1" dirty="0" err="1">
                <a:solidFill>
                  <a:srgbClr val="33CC33"/>
                </a:solidFill>
                <a:latin typeface="Times New Roman" pitchFamily="18" charset="0"/>
              </a:rPr>
              <a:t>G</a:t>
            </a:r>
            <a:r>
              <a:rPr lang="cs-CZ" altLang="cs-CZ" sz="2800" b="1" dirty="0" err="1">
                <a:latin typeface="Times New Roman" pitchFamily="18" charset="0"/>
              </a:rPr>
              <a:t>C</a:t>
            </a:r>
            <a:r>
              <a:rPr lang="cs-CZ" altLang="cs-CZ" sz="2800" dirty="0">
                <a:latin typeface="Times New Roman" pitchFamily="18" charset="0"/>
              </a:rPr>
              <a:t>….. 3´ (kódující vlákno)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3´….. C / </a:t>
            </a:r>
            <a:r>
              <a:rPr lang="cs-CZ" altLang="cs-CZ" sz="2800" dirty="0" err="1">
                <a:latin typeface="Times New Roman" pitchFamily="18" charset="0"/>
              </a:rPr>
              <a:t>A</a:t>
            </a:r>
            <a:r>
              <a:rPr lang="cs-CZ" altLang="cs-CZ" sz="2800" dirty="0" err="1">
                <a:solidFill>
                  <a:srgbClr val="33CC33"/>
                </a:solidFill>
                <a:latin typeface="Times New Roman" pitchFamily="18" charset="0"/>
              </a:rPr>
              <a:t>C</a:t>
            </a:r>
            <a:r>
              <a:rPr lang="cs-CZ" altLang="cs-CZ" sz="2800" dirty="0" err="1">
                <a:latin typeface="Times New Roman" pitchFamily="18" charset="0"/>
              </a:rPr>
              <a:t>G</a:t>
            </a:r>
            <a:r>
              <a:rPr lang="cs-CZ" altLang="cs-CZ" sz="2800" dirty="0">
                <a:latin typeface="Times New Roman" pitchFamily="18" charset="0"/>
              </a:rPr>
              <a:t>….. 5´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C – </a:t>
            </a:r>
            <a:r>
              <a:rPr lang="cs-CZ" altLang="cs-CZ" sz="2800" dirty="0" err="1">
                <a:latin typeface="Times New Roman" pitchFamily="18" charset="0"/>
              </a:rPr>
              <a:t>Cys</a:t>
            </a:r>
            <a:r>
              <a:rPr lang="cs-CZ" altLang="cs-CZ" sz="2800" dirty="0">
                <a:latin typeface="Times New Roman" pitchFamily="18" charset="0"/>
              </a:rPr>
              <a:t> – Cystein (</a:t>
            </a:r>
            <a:r>
              <a:rPr lang="cs-CZ" altLang="cs-CZ" sz="2800" b="1" dirty="0" err="1">
                <a:latin typeface="Times New Roman" pitchFamily="18" charset="0"/>
              </a:rPr>
              <a:t>TGC</a:t>
            </a:r>
            <a:r>
              <a:rPr lang="cs-CZ" altLang="cs-CZ" sz="2800" dirty="0">
                <a:latin typeface="Times New Roman" pitchFamily="18" charset="0"/>
              </a:rPr>
              <a:t>) na pozici 282 v proteinu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Mutovaná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Times New Roman" pitchFamily="18" charset="0"/>
              </a:rPr>
              <a:t>5´...... G / </a:t>
            </a:r>
            <a:r>
              <a:rPr lang="cs-CZ" altLang="cs-CZ" sz="2800" b="1" dirty="0" err="1">
                <a:latin typeface="Times New Roman" pitchFamily="18" charset="0"/>
              </a:rPr>
              <a:t>T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cs-CZ" altLang="cs-CZ" sz="2800" b="1" dirty="0" err="1">
                <a:latin typeface="Times New Roman" pitchFamily="18" charset="0"/>
              </a:rPr>
              <a:t>C</a:t>
            </a:r>
            <a:r>
              <a:rPr lang="cs-CZ" altLang="cs-CZ" sz="2800" dirty="0">
                <a:latin typeface="Times New Roman" pitchFamily="18" charset="0"/>
              </a:rPr>
              <a:t>….. 3´ (kódující vlákno)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3´….. C / </a:t>
            </a:r>
            <a:r>
              <a:rPr lang="cs-CZ" altLang="cs-CZ" sz="2800" dirty="0" err="1">
                <a:latin typeface="Times New Roman" pitchFamily="18" charset="0"/>
              </a:rPr>
              <a:t>A</a:t>
            </a:r>
            <a:r>
              <a:rPr lang="cs-CZ" altLang="cs-CZ" sz="2800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cs-CZ" altLang="cs-CZ" sz="2800" dirty="0" err="1">
                <a:latin typeface="Times New Roman" pitchFamily="18" charset="0"/>
              </a:rPr>
              <a:t>G</a:t>
            </a:r>
            <a:r>
              <a:rPr lang="cs-CZ" altLang="cs-CZ" sz="2800" dirty="0">
                <a:latin typeface="Times New Roman" pitchFamily="18" charset="0"/>
              </a:rPr>
              <a:t>….. 5´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Y – </a:t>
            </a:r>
            <a:r>
              <a:rPr lang="cs-CZ" altLang="cs-CZ" sz="2800" dirty="0" err="1">
                <a:latin typeface="Times New Roman" pitchFamily="18" charset="0"/>
              </a:rPr>
              <a:t>Tyr</a:t>
            </a:r>
            <a:r>
              <a:rPr lang="cs-CZ" altLang="cs-CZ" sz="2800" dirty="0">
                <a:latin typeface="Times New Roman" pitchFamily="18" charset="0"/>
              </a:rPr>
              <a:t> – Tyrosin (</a:t>
            </a:r>
            <a:r>
              <a:rPr lang="cs-CZ" altLang="cs-CZ" sz="2800" b="1" dirty="0" err="1">
                <a:latin typeface="Times New Roman" pitchFamily="18" charset="0"/>
              </a:rPr>
              <a:t>TAC</a:t>
            </a:r>
            <a:r>
              <a:rPr lang="cs-CZ" altLang="cs-CZ" sz="2800" dirty="0">
                <a:latin typeface="Times New Roman" pitchFamily="18" charset="0"/>
              </a:rPr>
              <a:t>)</a:t>
            </a:r>
            <a:endParaRPr lang="en-US" altLang="cs-CZ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001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HFE gen: mutace H63D</a:t>
            </a:r>
            <a:br>
              <a:rPr lang="cs-CZ" altLang="cs-CZ" b="1" dirty="0"/>
            </a:br>
            <a:r>
              <a:rPr lang="en-US" altLang="cs-CZ" sz="2400" b="1" dirty="0">
                <a:solidFill>
                  <a:srgbClr val="000000"/>
                </a:solidFill>
              </a:rPr>
              <a:t>= </a:t>
            </a:r>
            <a:r>
              <a:rPr lang="cs-CZ" altLang="cs-CZ" sz="2400" b="1" dirty="0">
                <a:solidFill>
                  <a:srgbClr val="000000"/>
                </a:solidFill>
              </a:rPr>
              <a:t>nahrazení histidinu </a:t>
            </a:r>
            <a:r>
              <a:rPr lang="cs-CZ" altLang="cs-CZ" sz="2400" b="1" dirty="0" err="1">
                <a:solidFill>
                  <a:srgbClr val="000000"/>
                </a:solidFill>
              </a:rPr>
              <a:t>kys</a:t>
            </a:r>
            <a:r>
              <a:rPr lang="cs-CZ" altLang="cs-CZ" sz="2400" b="1" dirty="0">
                <a:solidFill>
                  <a:srgbClr val="000000"/>
                </a:solidFill>
              </a:rPr>
              <a:t>. </a:t>
            </a:r>
            <a:r>
              <a:rPr lang="cs-CZ" altLang="cs-CZ" sz="2400" b="1" dirty="0" err="1">
                <a:solidFill>
                  <a:srgbClr val="000000"/>
                </a:solidFill>
              </a:rPr>
              <a:t>asparagovou</a:t>
            </a:r>
            <a:r>
              <a:rPr lang="en-US" altLang="cs-CZ" sz="2400" b="1" dirty="0">
                <a:solidFill>
                  <a:srgbClr val="000000"/>
                </a:solidFill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</a:rPr>
              <a:t>(</a:t>
            </a:r>
            <a:r>
              <a:rPr lang="cs-CZ" altLang="cs-CZ" sz="2000" b="1" dirty="0">
                <a:solidFill>
                  <a:srgbClr val="000000"/>
                </a:solidFill>
              </a:rPr>
              <a:t>63.</a:t>
            </a:r>
            <a:r>
              <a:rPr lang="en-US" altLang="cs-CZ" sz="2000" b="1" dirty="0">
                <a:solidFill>
                  <a:srgbClr val="000000"/>
                </a:solidFill>
              </a:rPr>
              <a:t> AA </a:t>
            </a:r>
            <a:r>
              <a:rPr lang="cs-CZ" altLang="cs-CZ" sz="2000" b="1" dirty="0">
                <a:solidFill>
                  <a:srgbClr val="000000"/>
                </a:solidFill>
              </a:rPr>
              <a:t>v proteinu</a:t>
            </a:r>
            <a:r>
              <a:rPr lang="en-US" altLang="cs-CZ" sz="2000" dirty="0">
                <a:solidFill>
                  <a:srgbClr val="000000"/>
                </a:solidFill>
              </a:rPr>
              <a:t>)</a:t>
            </a:r>
            <a:endParaRPr lang="cs-CZ" altLang="cs-CZ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467600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33CC33"/>
                </a:solidFill>
                <a:latin typeface="Times New Roman" pitchFamily="18" charset="0"/>
              </a:rPr>
              <a:t>Normální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Times New Roman" pitchFamily="18" charset="0"/>
              </a:rPr>
              <a:t>5´ ......T / </a:t>
            </a:r>
            <a:r>
              <a:rPr lang="cs-CZ" altLang="cs-CZ" sz="2800" b="1" dirty="0" err="1">
                <a:solidFill>
                  <a:srgbClr val="33CC33"/>
                </a:solidFill>
                <a:latin typeface="Times New Roman" pitchFamily="18" charset="0"/>
              </a:rPr>
              <a:t>C</a:t>
            </a:r>
            <a:r>
              <a:rPr lang="cs-CZ" altLang="cs-CZ" sz="2800" b="1" dirty="0" err="1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……3´ (kódující vlákno)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3´….. A / </a:t>
            </a:r>
            <a:r>
              <a:rPr lang="cs-CZ" altLang="cs-CZ" sz="2800" dirty="0" err="1">
                <a:solidFill>
                  <a:srgbClr val="33CC33"/>
                </a:solidFill>
                <a:latin typeface="Times New Roman" pitchFamily="18" charset="0"/>
              </a:rPr>
              <a:t>G</a:t>
            </a:r>
            <a:r>
              <a:rPr lang="cs-CZ" altLang="cs-CZ" sz="2800" dirty="0" err="1">
                <a:latin typeface="Times New Roman" pitchFamily="18" charset="0"/>
              </a:rPr>
              <a:t>TA</a:t>
            </a:r>
            <a:r>
              <a:rPr lang="cs-CZ" altLang="cs-CZ" sz="2800" dirty="0">
                <a:latin typeface="Times New Roman" pitchFamily="18" charset="0"/>
              </a:rPr>
              <a:t>….. 5´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H – His – Histidin (</a:t>
            </a:r>
            <a:r>
              <a:rPr lang="cs-CZ" altLang="cs-CZ" sz="2800" b="1" dirty="0" err="1">
                <a:latin typeface="Times New Roman" pitchFamily="18" charset="0"/>
              </a:rPr>
              <a:t>CAT</a:t>
            </a:r>
            <a:r>
              <a:rPr lang="cs-CZ" altLang="cs-CZ" sz="2800" dirty="0">
                <a:latin typeface="Times New Roman" pitchFamily="18" charset="0"/>
              </a:rPr>
              <a:t>) na pozici 63 v proteinu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Mutovaná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Times New Roman" pitchFamily="18" charset="0"/>
              </a:rPr>
              <a:t>5´...... T /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cs-CZ" altLang="cs-CZ" sz="2800" b="1" dirty="0" err="1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….. 3´ (kódující vlákno)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3´….. A / </a:t>
            </a:r>
            <a:r>
              <a:rPr lang="cs-CZ" altLang="cs-CZ" sz="2800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cs-CZ" altLang="cs-CZ" sz="2800" dirty="0" err="1">
                <a:latin typeface="Times New Roman" pitchFamily="18" charset="0"/>
              </a:rPr>
              <a:t>TA</a:t>
            </a:r>
            <a:r>
              <a:rPr lang="cs-CZ" altLang="cs-CZ" sz="2800" dirty="0">
                <a:latin typeface="Times New Roman" pitchFamily="18" charset="0"/>
              </a:rPr>
              <a:t>….. 5´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D – </a:t>
            </a:r>
            <a:r>
              <a:rPr lang="cs-CZ" altLang="cs-CZ" sz="2800" dirty="0" err="1">
                <a:latin typeface="Times New Roman" pitchFamily="18" charset="0"/>
              </a:rPr>
              <a:t>Asp</a:t>
            </a:r>
            <a:r>
              <a:rPr lang="cs-CZ" altLang="cs-CZ" sz="2800" dirty="0">
                <a:latin typeface="Times New Roman" pitchFamily="18" charset="0"/>
              </a:rPr>
              <a:t> – kyselina </a:t>
            </a:r>
            <a:r>
              <a:rPr lang="cs-CZ" altLang="cs-CZ" sz="2800" dirty="0" err="1">
                <a:latin typeface="Times New Roman" pitchFamily="18" charset="0"/>
              </a:rPr>
              <a:t>asparagová</a:t>
            </a:r>
            <a:r>
              <a:rPr lang="cs-CZ" altLang="cs-CZ" sz="2800" dirty="0">
                <a:latin typeface="Times New Roman" pitchFamily="18" charset="0"/>
              </a:rPr>
              <a:t> (</a:t>
            </a:r>
            <a:r>
              <a:rPr lang="cs-CZ" altLang="cs-CZ" sz="2800" b="1" dirty="0">
                <a:latin typeface="Times New Roman" pitchFamily="18" charset="0"/>
              </a:rPr>
              <a:t>GAT</a:t>
            </a:r>
            <a:r>
              <a:rPr lang="cs-CZ" altLang="cs-CZ" sz="2800" dirty="0">
                <a:latin typeface="Times New Roman" pitchFamily="18" charset="0"/>
              </a:rPr>
              <a:t>)</a:t>
            </a:r>
            <a:endParaRPr lang="en-US" altLang="cs-CZ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cs-CZ" b="1" dirty="0"/>
              <a:t>ANALÝZA</a:t>
            </a:r>
          </a:p>
        </p:txBody>
      </p:sp>
    </p:spTree>
    <p:extLst>
      <p:ext uri="{BB962C8B-B14F-4D97-AF65-F5344CB8AC3E}">
        <p14:creationId xmlns:p14="http://schemas.microsoft.com/office/powerpoint/2010/main" val="280790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DNA izolace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11125">
              <a:buFont typeface="Wingdings 2" pitchFamily="18" charset="2"/>
              <a:buNone/>
              <a:defRPr/>
            </a:pPr>
            <a:r>
              <a:rPr lang="cs-CZ" b="1" dirty="0"/>
              <a:t>Základní kroky:</a:t>
            </a:r>
          </a:p>
          <a:p>
            <a:pPr>
              <a:buFont typeface="Wingdings 2" pitchFamily="18" charset="2"/>
              <a:buNone/>
              <a:defRPr/>
            </a:pPr>
            <a:endParaRPr lang="cs-CZ" sz="1600" dirty="0"/>
          </a:p>
          <a:p>
            <a:pPr marL="957263" lvl="1" indent="-514350">
              <a:buFont typeface="+mj-lt"/>
              <a:buAutoNum type="arabicParenR"/>
              <a:defRPr/>
            </a:pPr>
            <a:r>
              <a:rPr lang="cs-CZ" dirty="0"/>
              <a:t>Lýze buněk → uvolnění DNA do roztoku</a:t>
            </a:r>
          </a:p>
          <a:p>
            <a:pPr marL="957263" lvl="1" indent="-514350">
              <a:buFont typeface="+mj-lt"/>
              <a:buAutoNum type="arabicParenR"/>
              <a:defRPr/>
            </a:pPr>
            <a:r>
              <a:rPr lang="cs-CZ" dirty="0"/>
              <a:t>Odstranění proteinů</a:t>
            </a:r>
          </a:p>
          <a:p>
            <a:pPr marL="957263" lvl="1" indent="-514350">
              <a:buFont typeface="+mj-lt"/>
              <a:buAutoNum type="arabicParenR"/>
              <a:tabLst>
                <a:tab pos="6283325" algn="l"/>
              </a:tabLst>
              <a:defRPr/>
            </a:pPr>
            <a:r>
              <a:rPr lang="cs-CZ" dirty="0"/>
              <a:t>Odstranění nečistot</a:t>
            </a:r>
          </a:p>
          <a:p>
            <a:pPr marL="957263" lvl="1" indent="-514350">
              <a:buFont typeface="+mj-lt"/>
              <a:buAutoNum type="arabicParenR"/>
              <a:tabLst>
                <a:tab pos="6283325" algn="l"/>
              </a:tabLst>
              <a:defRPr/>
            </a:pPr>
            <a:r>
              <a:rPr lang="cs-CZ" dirty="0"/>
              <a:t>Měření koncentrace DNA (spektrofotometr, absorbance vzorku při 260nm)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cs-CZ" altLang="cs-CZ" sz="3600" b="1" dirty="0"/>
              <a:t>PCR (polymerázová řetězová reakce)</a:t>
            </a:r>
            <a:endParaRPr lang="cs-CZ" alt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082" y="1219200"/>
            <a:ext cx="8839200" cy="5334000"/>
          </a:xfrm>
        </p:spPr>
        <p:txBody>
          <a:bodyPr/>
          <a:lstStyle/>
          <a:p>
            <a:pPr marL="447675" indent="-447675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cs-CZ" sz="2600" b="1" dirty="0"/>
              <a:t>Amplifikace vybraného úseku DNA</a:t>
            </a:r>
            <a:r>
              <a:rPr lang="cs-CZ" sz="2600" b="1" kern="1200" dirty="0"/>
              <a:t> ve 30 – 40 cyklech:</a:t>
            </a:r>
            <a:endParaRPr lang="cs-CZ" sz="2600" b="1" dirty="0"/>
          </a:p>
          <a:p>
            <a:pPr marL="447675" indent="-447675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lang="cs-CZ" sz="1000" b="1" dirty="0"/>
          </a:p>
          <a:p>
            <a:pPr marL="447675" indent="-447675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cs-CZ" sz="2800" dirty="0"/>
              <a:t>Každý cyklus sestává z: denaturace</a:t>
            </a:r>
          </a:p>
          <a:p>
            <a:pPr marL="3859213" lvl="1" indent="-2116138" eaLnBrk="1" fontAlgn="auto" hangingPunct="1">
              <a:spcAft>
                <a:spcPts val="0"/>
              </a:spcAft>
              <a:buSzPct val="80000"/>
              <a:buNone/>
              <a:defRPr/>
            </a:pPr>
            <a:r>
              <a:rPr lang="cs-CZ" sz="2400" kern="1200" dirty="0"/>
              <a:t>	</a:t>
            </a:r>
            <a:r>
              <a:rPr lang="cs-CZ" sz="2400" kern="1200" dirty="0" err="1"/>
              <a:t>annealingu</a:t>
            </a:r>
            <a:endParaRPr lang="cs-CZ" sz="2400" kern="1200" dirty="0"/>
          </a:p>
          <a:p>
            <a:pPr marL="3859213" indent="0" eaLnBrk="1" fontAlgn="auto" hangingPunct="1">
              <a:spcAft>
                <a:spcPts val="0"/>
              </a:spcAft>
              <a:buSzPct val="80000"/>
              <a:buNone/>
              <a:defRPr/>
            </a:pPr>
            <a:r>
              <a:rPr lang="cs-CZ" sz="2800" dirty="0"/>
              <a:t>extenze</a:t>
            </a:r>
          </a:p>
          <a:p>
            <a:pPr marL="1619250" indent="-276225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Tx/>
              <a:buNone/>
              <a:defRPr/>
            </a:pPr>
            <a:r>
              <a:rPr lang="cs-CZ" sz="2800" kern="1200" dirty="0"/>
              <a:t>Základní komponenty </a:t>
            </a:r>
            <a:r>
              <a:rPr lang="cs-CZ" sz="2800" kern="1200" dirty="0" err="1"/>
              <a:t>PCR</a:t>
            </a:r>
            <a:r>
              <a:rPr lang="cs-CZ" sz="2800" kern="1200" dirty="0"/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Tx/>
              <a:buNone/>
              <a:defRPr/>
            </a:pPr>
            <a:endParaRPr lang="cs-CZ" sz="1050" kern="1200" dirty="0"/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cs-CZ" sz="2400" kern="1200" dirty="0"/>
              <a:t>DNA vzorek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cs-CZ" sz="2400" dirty="0"/>
              <a:t>Pár primerů (přímý + zpětný)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cs-CZ" sz="2400" kern="1200" dirty="0"/>
              <a:t>Volné nukleotidy (</a:t>
            </a:r>
            <a:r>
              <a:rPr lang="cs-CZ" sz="2400" kern="1200" dirty="0" err="1"/>
              <a:t>dATP</a:t>
            </a:r>
            <a:r>
              <a:rPr lang="cs-CZ" sz="2400" kern="1200" dirty="0"/>
              <a:t>, </a:t>
            </a:r>
            <a:r>
              <a:rPr lang="cs-CZ" sz="2400" kern="1200" dirty="0" err="1"/>
              <a:t>dTTP</a:t>
            </a:r>
            <a:r>
              <a:rPr lang="cs-CZ" sz="2400" kern="1200" dirty="0"/>
              <a:t>, </a:t>
            </a:r>
            <a:r>
              <a:rPr lang="cs-CZ" sz="2400" kern="1200" dirty="0" err="1"/>
              <a:t>dCTP</a:t>
            </a:r>
            <a:r>
              <a:rPr lang="cs-CZ" sz="2400" kern="1200" dirty="0"/>
              <a:t>, </a:t>
            </a:r>
            <a:r>
              <a:rPr lang="cs-CZ" sz="2400" kern="1200" dirty="0" err="1"/>
              <a:t>dGTP</a:t>
            </a:r>
            <a:r>
              <a:rPr lang="cs-CZ" sz="2400" kern="1200" dirty="0"/>
              <a:t>)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cs-CZ" sz="2400" dirty="0"/>
              <a:t>DNA polymeráza</a:t>
            </a:r>
            <a:endParaRPr lang="cs-CZ" sz="2800" kern="1200" dirty="0"/>
          </a:p>
          <a:p>
            <a:pPr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Základní typy PCR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Obecná PCR s obecnými </a:t>
            </a:r>
            <a:r>
              <a:rPr lang="cs-CZ" altLang="cs-CZ" b="1" dirty="0" err="1"/>
              <a:t>primery</a:t>
            </a:r>
            <a:endParaRPr lang="cs-CZ" altLang="cs-CZ" dirty="0"/>
          </a:p>
          <a:p>
            <a:pPr marL="0" indent="0">
              <a:buFontTx/>
              <a:buNone/>
              <a:tabLst>
                <a:tab pos="363538" algn="l"/>
              </a:tabLst>
            </a:pPr>
            <a:r>
              <a:rPr lang="cs-CZ" altLang="cs-CZ" dirty="0"/>
              <a:t>	– </a:t>
            </a:r>
            <a:r>
              <a:rPr lang="cs-CZ" altLang="cs-CZ" i="1" dirty="0"/>
              <a:t>cílená, kompletní analýza</a:t>
            </a:r>
          </a:p>
          <a:p>
            <a:pPr marL="0" indent="0">
              <a:buNone/>
              <a:tabLst>
                <a:tab pos="363538" algn="l"/>
                <a:tab pos="712788" algn="l"/>
              </a:tabLst>
            </a:pPr>
            <a:r>
              <a:rPr lang="cs-CZ" altLang="cs-CZ" dirty="0"/>
              <a:t>	– </a:t>
            </a:r>
            <a:r>
              <a:rPr lang="cs-CZ" altLang="cs-CZ" i="1" dirty="0"/>
              <a:t>nezbytně následuje analýza PCR 			produktu</a:t>
            </a:r>
          </a:p>
          <a:p>
            <a:pPr>
              <a:buFontTx/>
              <a:buNone/>
            </a:pPr>
            <a:r>
              <a:rPr lang="cs-CZ" altLang="cs-CZ" i="1" dirty="0">
                <a:solidFill>
                  <a:srgbClr val="FFFFFF"/>
                </a:solidFill>
              </a:rPr>
              <a:t>	– cílená, kompletní analýza</a:t>
            </a:r>
            <a:endParaRPr lang="cs-CZ" altLang="cs-CZ" dirty="0"/>
          </a:p>
          <a:p>
            <a:r>
              <a:rPr lang="cs-CZ" altLang="cs-CZ" b="1" dirty="0" err="1"/>
              <a:t>Alelově</a:t>
            </a:r>
            <a:r>
              <a:rPr lang="cs-CZ" altLang="cs-CZ" b="1" dirty="0"/>
              <a:t> specifická PCR 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altLang="cs-CZ" b="1" i="1" dirty="0"/>
              <a:t> 	</a:t>
            </a:r>
            <a:r>
              <a:rPr lang="cs-CZ" altLang="cs-CZ" i="1" dirty="0"/>
              <a:t>– cílená analýza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1773</Words>
  <Application>Microsoft Office PowerPoint</Application>
  <PresentationFormat>Předvádění na obrazovce (4:3)</PresentationFormat>
  <Paragraphs>353</Paragraphs>
  <Slides>32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4" baseType="lpstr">
      <vt:lpstr>SimSun</vt:lpstr>
      <vt:lpstr>Arial</vt:lpstr>
      <vt:lpstr>Arial Unicode MS</vt:lpstr>
      <vt:lpstr>Calibri</vt:lpstr>
      <vt:lpstr>Comic Sans MS</vt:lpstr>
      <vt:lpstr>Courier New</vt:lpstr>
      <vt:lpstr>Helvetica</vt:lpstr>
      <vt:lpstr>Times New Roman</vt:lpstr>
      <vt:lpstr>Wingdings 2</vt:lpstr>
      <vt:lpstr>Výchozí návrh</vt:lpstr>
      <vt:lpstr>Bitmap Image</vt:lpstr>
      <vt:lpstr>Rastrový obrázek</vt:lpstr>
      <vt:lpstr>Náplň praktik Autor: kolektiv autorů pod vedením prof. MUDr. Petra Zacha, CSc. z Ústavu Anatomie 3. LF UK </vt:lpstr>
      <vt:lpstr>Testované mutace (nejčastější/nejzávažnější)</vt:lpstr>
      <vt:lpstr>CFTR gen: mutace delta F508 = delece fenylalaninu (508. AA v proteinovém řetězci)</vt:lpstr>
      <vt:lpstr>HFE gen: mutace C282Y = nahrazení cysteinu tyrozinem (282. AA v proteinovém řeetězci)</vt:lpstr>
      <vt:lpstr>HFE gen: mutace H63D = nahrazení histidinu kys. asparagovou (63. AA v proteinu)</vt:lpstr>
      <vt:lpstr>ANALÝZA</vt:lpstr>
      <vt:lpstr>DNA izolace</vt:lpstr>
      <vt:lpstr>PCR (polymerázová řetězová reakce)</vt:lpstr>
      <vt:lpstr>Základní typy PCR</vt:lpstr>
      <vt:lpstr>HFE gen: mutace C282Y</vt:lpstr>
      <vt:lpstr>HFE gen: mutace H63D</vt:lpstr>
      <vt:lpstr>Pokračování analýzy mutací v genu pro hemochromatózu (HFE gen)  Následná analýza PCR produktu</vt:lpstr>
      <vt:lpstr>1) Obecná PCR:  Verifikace PCR produktu pomocí gelové elektroforézy (mutace C282Y)</vt:lpstr>
      <vt:lpstr>2) RFLP – polymorfizmus délky  restrikčních fragmentů:</vt:lpstr>
      <vt:lpstr>Polymorfizmus délky restrikčních fragmentů</vt:lpstr>
      <vt:lpstr>Sekvence amplifikované DNA pro analýzu mutace C282Y </vt:lpstr>
      <vt:lpstr>Prezentace aplikace PowerPoint</vt:lpstr>
      <vt:lpstr>Prezentace aplikace PowerPoint</vt:lpstr>
      <vt:lpstr>Sekvence amplifikované DNA pro analýzu mutace H63D </vt:lpstr>
      <vt:lpstr>Prezentace aplikace PowerPoint</vt:lpstr>
      <vt:lpstr>Mutace HFE genu</vt:lpstr>
      <vt:lpstr>Prezentace aplikace PowerPoint</vt:lpstr>
      <vt:lpstr>Analýza mutace delta F508 v CFTR genu</vt:lpstr>
      <vt:lpstr>Prezentace aplikace PowerPoint</vt:lpstr>
      <vt:lpstr>Analýza PCR produktu</vt:lpstr>
      <vt:lpstr>Prezentace aplikace PowerPoint</vt:lpstr>
      <vt:lpstr>Prezentace aplikace PowerPoint</vt:lpstr>
      <vt:lpstr>HEMOCHROMATÓZA</vt:lpstr>
      <vt:lpstr>Prezentace aplikace PowerPoint</vt:lpstr>
      <vt:lpstr>Cystická fibrosa</vt:lpstr>
      <vt:lpstr>Příčina cystické fibrosy</vt:lpstr>
      <vt:lpstr>Mutace CFTR genu </vt:lpstr>
    </vt:vector>
  </TitlesOfParts>
  <Company>3.LF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yoda</dc:creator>
  <cp:lastModifiedBy>Martina Krčková</cp:lastModifiedBy>
  <cp:revision>66</cp:revision>
  <dcterms:created xsi:type="dcterms:W3CDTF">2004-10-31T20:47:58Z</dcterms:created>
  <dcterms:modified xsi:type="dcterms:W3CDTF">2024-02-21T10:45:57Z</dcterms:modified>
</cp:coreProperties>
</file>